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310" r:id="rId6"/>
    <p:sldId id="260" r:id="rId7"/>
    <p:sldId id="267" r:id="rId8"/>
    <p:sldId id="261" r:id="rId9"/>
    <p:sldId id="262" r:id="rId10"/>
    <p:sldId id="263" r:id="rId11"/>
    <p:sldId id="264" r:id="rId12"/>
    <p:sldId id="265" r:id="rId13"/>
    <p:sldId id="266" r:id="rId14"/>
    <p:sldId id="269" r:id="rId15"/>
    <p:sldId id="270" r:id="rId16"/>
    <p:sldId id="268" r:id="rId17"/>
    <p:sldId id="274" r:id="rId18"/>
    <p:sldId id="271" r:id="rId19"/>
    <p:sldId id="275" r:id="rId20"/>
    <p:sldId id="272" r:id="rId21"/>
    <p:sldId id="273" r:id="rId22"/>
    <p:sldId id="276" r:id="rId23"/>
    <p:sldId id="277" r:id="rId24"/>
    <p:sldId id="278" r:id="rId25"/>
    <p:sldId id="279" r:id="rId26"/>
    <p:sldId id="280" r:id="rId27"/>
    <p:sldId id="281"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1" r:id="rId56"/>
    <p:sldId id="312"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595" autoAdjust="0"/>
  </p:normalViewPr>
  <p:slideViewPr>
    <p:cSldViewPr>
      <p:cViewPr>
        <p:scale>
          <a:sx n="170" d="100"/>
          <a:sy n="170" d="100"/>
        </p:scale>
        <p:origin x="1188" y="22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42ADCA2-541C-4C09-B8A9-469C42520F9E}" type="datetimeFigureOut">
              <a:rPr lang="en-US" smtClean="0"/>
              <a:pPr/>
              <a:t>4/12/2014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7FFF56A-FA85-4E7B-A438-C7FBCD51494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2ADCA2-541C-4C09-B8A9-469C42520F9E}" type="datetimeFigureOut">
              <a:rPr lang="en-US" smtClean="0"/>
              <a:pPr/>
              <a:t>4/12/2014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FFF56A-FA85-4E7B-A438-C7FBCD51494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2ADCA2-541C-4C09-B8A9-469C42520F9E}" type="datetimeFigureOut">
              <a:rPr lang="en-US" smtClean="0"/>
              <a:pPr/>
              <a:t>4/12/2014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FFF56A-FA85-4E7B-A438-C7FBCD51494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2ADCA2-541C-4C09-B8A9-469C42520F9E}" type="datetimeFigureOut">
              <a:rPr lang="en-US" smtClean="0"/>
              <a:pPr/>
              <a:t>4/12/2014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FFF56A-FA85-4E7B-A438-C7FBCD51494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42ADCA2-541C-4C09-B8A9-469C42520F9E}" type="datetimeFigureOut">
              <a:rPr lang="en-US" smtClean="0"/>
              <a:pPr/>
              <a:t>4/12/2014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FFF56A-FA85-4E7B-A438-C7FBCD51494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42ADCA2-541C-4C09-B8A9-469C42520F9E}" type="datetimeFigureOut">
              <a:rPr lang="en-US" smtClean="0"/>
              <a:pPr/>
              <a:t>4/12/2014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FFF56A-FA85-4E7B-A438-C7FBCD51494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42ADCA2-541C-4C09-B8A9-469C42520F9E}" type="datetimeFigureOut">
              <a:rPr lang="en-US" smtClean="0"/>
              <a:pPr/>
              <a:t>4/12/2014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FFF56A-FA85-4E7B-A438-C7FBCD51494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42ADCA2-541C-4C09-B8A9-469C42520F9E}" type="datetimeFigureOut">
              <a:rPr lang="en-US" smtClean="0"/>
              <a:pPr/>
              <a:t>4/12/2014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FFF56A-FA85-4E7B-A438-C7FBCD51494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ADCA2-541C-4C09-B8A9-469C42520F9E}" type="datetimeFigureOut">
              <a:rPr lang="en-US" smtClean="0"/>
              <a:pPr/>
              <a:t>4/12/2014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FFF56A-FA85-4E7B-A438-C7FBCD51494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42ADCA2-541C-4C09-B8A9-469C42520F9E}" type="datetimeFigureOut">
              <a:rPr lang="en-US" smtClean="0"/>
              <a:pPr/>
              <a:t>4/12/2014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FFF56A-FA85-4E7B-A438-C7FBCD51494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42ADCA2-541C-4C09-B8A9-469C42520F9E}" type="datetimeFigureOut">
              <a:rPr lang="en-US" smtClean="0"/>
              <a:pPr/>
              <a:t>4/12/2014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7FFF56A-FA85-4E7B-A438-C7FBCD514947}"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2ADCA2-541C-4C09-B8A9-469C42520F9E}" type="datetimeFigureOut">
              <a:rPr lang="en-US" smtClean="0"/>
              <a:pPr/>
              <a:t>4/12/2014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FFF56A-FA85-4E7B-A438-C7FBCD514947}"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71600"/>
            <a:ext cx="7851648" cy="4800600"/>
          </a:xfrm>
        </p:spPr>
        <p:txBody>
          <a:bodyPr anchor="t" anchorCtr="0">
            <a:normAutofit fontScale="90000"/>
          </a:bodyPr>
          <a:lstStyle/>
          <a:p>
            <a:pPr algn="ctr"/>
            <a:r>
              <a:rPr lang="en-US" sz="4800" cap="all" dirty="0" smtClean="0"/>
              <a:t/>
            </a:r>
            <a:br>
              <a:rPr lang="en-US" sz="4800" cap="all" dirty="0" smtClean="0"/>
            </a:br>
            <a:r>
              <a:rPr lang="en-US" sz="4800" cap="all" dirty="0" smtClean="0"/>
              <a:t/>
            </a:r>
            <a:br>
              <a:rPr lang="en-US" sz="4800" cap="all" dirty="0" smtClean="0"/>
            </a:br>
            <a:r>
              <a:rPr lang="en-US" sz="4800" cap="all" dirty="0" smtClean="0"/>
              <a:t>Donation of Bicycles from </a:t>
            </a:r>
            <a:r>
              <a:rPr lang="en-US" sz="4800" dirty="0" smtClean="0"/>
              <a:t/>
            </a:r>
            <a:br>
              <a:rPr lang="en-US" sz="4800" dirty="0" smtClean="0"/>
            </a:br>
            <a:r>
              <a:rPr lang="en-US" sz="4800" cap="all" dirty="0" err="1" smtClean="0"/>
              <a:t>Majlis</a:t>
            </a:r>
            <a:r>
              <a:rPr lang="en-US" sz="4800" cap="all" dirty="0" smtClean="0"/>
              <a:t> </a:t>
            </a:r>
            <a:r>
              <a:rPr lang="en-US" sz="4800" cap="all" dirty="0" err="1" smtClean="0"/>
              <a:t>Ansārullāh</a:t>
            </a:r>
            <a:r>
              <a:rPr lang="en-US" sz="4800" cap="all" dirty="0" smtClean="0"/>
              <a:t>, USA, </a:t>
            </a:r>
            <a:r>
              <a:rPr lang="en-US" sz="4800" dirty="0" smtClean="0"/>
              <a:t/>
            </a:r>
            <a:br>
              <a:rPr lang="en-US" sz="4800" dirty="0" smtClean="0"/>
            </a:br>
            <a:r>
              <a:rPr lang="en-US" sz="4800" cap="all" dirty="0" smtClean="0"/>
              <a:t>to Burkina Faso </a:t>
            </a:r>
            <a:r>
              <a:rPr lang="en-US" sz="4800" cap="all" dirty="0" err="1" smtClean="0"/>
              <a:t>Jamā'at</a:t>
            </a:r>
            <a:r>
              <a:rPr lang="en-US" sz="4800" cap="all" dirty="0" smtClean="0"/>
              <a:t> </a:t>
            </a:r>
            <a:r>
              <a:rPr lang="en-US" sz="3200" dirty="0" smtClean="0"/>
              <a:t/>
            </a:r>
            <a:br>
              <a:rPr lang="en-US" sz="3200" dirty="0" smtClean="0"/>
            </a:b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Glimpses F</a:t>
            </a:r>
            <a:r>
              <a:rPr lang="en-US" sz="31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rom The Travelogue  Of</a:t>
            </a:r>
            <a:br>
              <a:rPr lang="en-US" sz="3100" dirty="0" smtClean="0">
                <a:ln w="18415" cmpd="sng">
                  <a:solidFill>
                    <a:srgbClr val="FFFFFF"/>
                  </a:solidFill>
                  <a:prstDash val="solid"/>
                </a:ln>
                <a:solidFill>
                  <a:srgbClr val="FFFFFF"/>
                </a:solidFill>
                <a:effectLst>
                  <a:outerShdw blurRad="38100" dist="38100" dir="2700000" algn="tl">
                    <a:srgbClr val="000000">
                      <a:alpha val="43137"/>
                    </a:srgbClr>
                  </a:outerShdw>
                </a:effectLst>
              </a:rPr>
            </a:br>
            <a:r>
              <a:rPr lang="en-US" sz="31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 Dr. Wajeeh Bajwa, Sadr Majlis Ansārullāh, USA</a:t>
            </a:r>
            <a:r>
              <a:rPr lang="en-US" sz="2200" dirty="0" smtClean="0"/>
              <a:t/>
            </a:r>
            <a:br>
              <a:rPr lang="en-US" sz="2200" dirty="0" smtClean="0"/>
            </a:br>
            <a:r>
              <a:rPr lang="en-US" sz="2000" dirty="0" smtClean="0">
                <a:solidFill>
                  <a:schemeClr val="bg1"/>
                </a:solidFill>
                <a:effectLst/>
              </a:rPr>
              <a:t>(Prepared by: </a:t>
            </a:r>
            <a:r>
              <a:rPr lang="en-US" sz="2000" dirty="0" err="1" smtClean="0">
                <a:solidFill>
                  <a:schemeClr val="bg1"/>
                </a:solidFill>
                <a:effectLst/>
              </a:rPr>
              <a:t>Waseem</a:t>
            </a:r>
            <a:r>
              <a:rPr lang="en-US" sz="2000" dirty="0" smtClean="0">
                <a:solidFill>
                  <a:schemeClr val="bg1"/>
                </a:solidFill>
                <a:effectLst/>
              </a:rPr>
              <a:t> Ahmad, Qā’id New Converts,  Majlis Ansārullāh, USA )</a:t>
            </a:r>
            <a:r>
              <a:rPr lang="en-US" sz="2200" dirty="0" smtClean="0"/>
              <a:t/>
            </a:r>
            <a:br>
              <a:rPr lang="en-US" sz="2200" dirty="0" smtClean="0"/>
            </a:br>
            <a:endParaRPr lang="en-US" sz="2200" dirty="0"/>
          </a:p>
        </p:txBody>
      </p:sp>
      <p:pic>
        <p:nvPicPr>
          <p:cNvPr id="1026" name="Picture 92"/>
          <p:cNvPicPr>
            <a:picLocks noChangeAspect="1" noChangeArrowheads="1"/>
          </p:cNvPicPr>
          <p:nvPr/>
        </p:nvPicPr>
        <p:blipFill>
          <a:blip r:embed="rId2" cstate="print"/>
          <a:srcRect/>
          <a:stretch>
            <a:fillRect/>
          </a:stretch>
        </p:blipFill>
        <p:spPr bwMode="auto">
          <a:xfrm>
            <a:off x="3048000" y="1676400"/>
            <a:ext cx="2966224"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5" descr="IMG_7834"/>
          <p:cNvPicPr>
            <a:picLocks noChangeAspect="1"/>
          </p:cNvPicPr>
          <p:nvPr/>
        </p:nvPicPr>
        <p:blipFill>
          <a:blip r:embed="rId2" cstate="print"/>
          <a:srcRect/>
          <a:stretch>
            <a:fillRect/>
          </a:stretch>
        </p:blipFill>
        <p:spPr bwMode="auto">
          <a:xfrm>
            <a:off x="838200" y="1219199"/>
            <a:ext cx="7696200" cy="5332739"/>
          </a:xfrm>
          <a:prstGeom prst="rect">
            <a:avLst/>
          </a:prstGeom>
          <a:noFill/>
        </p:spPr>
      </p:pic>
      <p:sp>
        <p:nvSpPr>
          <p:cNvPr id="8" name="Title 1"/>
          <p:cNvSpPr>
            <a:spLocks noGrp="1"/>
          </p:cNvSpPr>
          <p:nvPr>
            <p:ph type="title"/>
          </p:nvPr>
        </p:nvSpPr>
        <p:spPr>
          <a:xfrm>
            <a:off x="914400" y="762000"/>
            <a:ext cx="6019800" cy="323088"/>
          </a:xfrm>
        </p:spPr>
        <p:txBody>
          <a:bodyPr>
            <a:noAutofit/>
          </a:bodyPr>
          <a:lstStyle/>
          <a:p>
            <a:r>
              <a:rPr lang="en-US" sz="2000" b="1" dirty="0" smtClean="0"/>
              <a:t>Hospital in the Mission House Complex - Ouagadougou:</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6553200" cy="381000"/>
          </a:xfrm>
        </p:spPr>
        <p:txBody>
          <a:bodyPr>
            <a:normAutofit/>
          </a:bodyPr>
          <a:lstStyle/>
          <a:p>
            <a:r>
              <a:rPr lang="en-US" sz="2000" b="1" dirty="0" smtClean="0"/>
              <a:t>Hospital in the Ouagadougou Mission House Complex :</a:t>
            </a:r>
          </a:p>
        </p:txBody>
      </p:sp>
      <p:pic>
        <p:nvPicPr>
          <p:cNvPr id="4" name="Picture 101" descr="IMG_7584"/>
          <p:cNvPicPr>
            <a:picLocks noGrp="1" noChangeAspect="1"/>
          </p:cNvPicPr>
          <p:nvPr>
            <p:ph idx="1"/>
          </p:nvPr>
        </p:nvPicPr>
        <p:blipFill>
          <a:blip r:embed="rId2" cstate="print"/>
          <a:srcRect/>
          <a:stretch>
            <a:fillRect/>
          </a:stretch>
        </p:blipFill>
        <p:spPr bwMode="auto">
          <a:xfrm>
            <a:off x="457200" y="1219200"/>
            <a:ext cx="8229600" cy="52578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61288"/>
            <a:ext cx="8229600" cy="362712"/>
          </a:xfrm>
        </p:spPr>
        <p:txBody>
          <a:bodyPr>
            <a:noAutofit/>
          </a:bodyPr>
          <a:lstStyle/>
          <a:p>
            <a:pPr lvl="0"/>
            <a:r>
              <a:rPr lang="en-US" sz="2000" b="1" dirty="0" smtClean="0"/>
              <a:t/>
            </a:r>
            <a:br>
              <a:rPr lang="en-US" sz="2000" b="1" dirty="0" smtClean="0"/>
            </a:br>
            <a:r>
              <a:rPr lang="en-US" sz="2000" b="1" dirty="0" smtClean="0"/>
              <a:t/>
            </a:r>
            <a:br>
              <a:rPr lang="en-US" sz="2000" b="1" dirty="0" smtClean="0"/>
            </a:br>
            <a:r>
              <a:rPr lang="en-US" sz="2000" b="1" dirty="0" smtClean="0"/>
              <a:t>Printing Press in the mission house complex in Ouagadougou</a:t>
            </a:r>
          </a:p>
        </p:txBody>
      </p:sp>
      <p:pic>
        <p:nvPicPr>
          <p:cNvPr id="103" name="Picture 103" descr="IMG_7828"/>
          <p:cNvPicPr>
            <a:picLocks noChangeAspect="1"/>
          </p:cNvPicPr>
          <p:nvPr/>
        </p:nvPicPr>
        <p:blipFill>
          <a:blip r:embed="rId2" cstate="print"/>
          <a:srcRect/>
          <a:stretch>
            <a:fillRect/>
          </a:stretch>
        </p:blipFill>
        <p:spPr bwMode="auto">
          <a:xfrm>
            <a:off x="533400" y="1828800"/>
            <a:ext cx="8229600" cy="396396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normAutofit fontScale="90000"/>
          </a:bodyPr>
          <a:lstStyle/>
          <a:p>
            <a:r>
              <a:rPr lang="en-US" sz="3200" b="1" dirty="0" smtClean="0">
                <a:solidFill>
                  <a:srgbClr val="C00000"/>
                </a:solidFill>
              </a:rPr>
              <a:t>Sunday, April 17</a:t>
            </a:r>
            <a:r>
              <a:rPr lang="en-US" sz="3200" b="1" baseline="30000" dirty="0" smtClean="0">
                <a:solidFill>
                  <a:srgbClr val="C00000"/>
                </a:solidFill>
              </a:rPr>
              <a:t>th</a:t>
            </a:r>
            <a:r>
              <a:rPr lang="en-US" sz="3200" b="1" dirty="0" smtClean="0">
                <a:solidFill>
                  <a:srgbClr val="C00000"/>
                </a:solidFill>
              </a:rPr>
              <a:t> - Visit to </a:t>
            </a:r>
            <a:r>
              <a:rPr lang="en-US" sz="3200" b="1" dirty="0" err="1" smtClean="0">
                <a:solidFill>
                  <a:srgbClr val="C00000"/>
                </a:solidFill>
              </a:rPr>
              <a:t>Mahdiabad</a:t>
            </a:r>
            <a:r>
              <a:rPr lang="en-US" sz="3200" b="1" dirty="0" smtClean="0">
                <a:solidFill>
                  <a:srgbClr val="C00000"/>
                </a:solidFill>
              </a:rPr>
              <a:t> (near </a:t>
            </a:r>
            <a:r>
              <a:rPr lang="en-US" sz="3200" b="1" dirty="0" err="1" smtClean="0">
                <a:solidFill>
                  <a:srgbClr val="C00000"/>
                </a:solidFill>
              </a:rPr>
              <a:t>Dori</a:t>
            </a:r>
            <a:r>
              <a:rPr lang="en-US" sz="3200" b="1" dirty="0" smtClean="0">
                <a:solidFill>
                  <a:srgbClr val="C00000"/>
                </a:solidFill>
              </a:rPr>
              <a:t> - 183 miles NE of Ouagadougou):</a:t>
            </a:r>
          </a:p>
        </p:txBody>
      </p:sp>
      <p:sp>
        <p:nvSpPr>
          <p:cNvPr id="3" name="Content Placeholder 2"/>
          <p:cNvSpPr>
            <a:spLocks noGrp="1"/>
          </p:cNvSpPr>
          <p:nvPr>
            <p:ph idx="1"/>
          </p:nvPr>
        </p:nvSpPr>
        <p:spPr>
          <a:xfrm>
            <a:off x="457200" y="1447800"/>
            <a:ext cx="8229600" cy="4876800"/>
          </a:xfrm>
        </p:spPr>
        <p:txBody>
          <a:bodyPr>
            <a:normAutofit fontScale="92500" lnSpcReduction="10000"/>
          </a:bodyPr>
          <a:lstStyle/>
          <a:p>
            <a:r>
              <a:rPr lang="en-US" dirty="0" smtClean="0"/>
              <a:t>5:00AM: </a:t>
            </a:r>
            <a:r>
              <a:rPr lang="en-US" dirty="0" err="1" smtClean="0"/>
              <a:t>Fajr</a:t>
            </a:r>
            <a:r>
              <a:rPr lang="en-US" dirty="0" smtClean="0"/>
              <a:t> Prayers and breakfast (</a:t>
            </a:r>
            <a:r>
              <a:rPr lang="en-US" dirty="0" err="1" smtClean="0"/>
              <a:t>paratha</a:t>
            </a:r>
            <a:r>
              <a:rPr lang="en-US" dirty="0" smtClean="0"/>
              <a:t>, toast, eggs, </a:t>
            </a:r>
            <a:r>
              <a:rPr lang="en-US" dirty="0" err="1" smtClean="0"/>
              <a:t>halwa</a:t>
            </a:r>
            <a:r>
              <a:rPr lang="en-US" dirty="0" smtClean="0"/>
              <a:t>, and chicken </a:t>
            </a:r>
            <a:r>
              <a:rPr lang="en-US" dirty="0" err="1" smtClean="0"/>
              <a:t>saalan</a:t>
            </a:r>
            <a:r>
              <a:rPr lang="en-US" dirty="0" smtClean="0"/>
              <a:t>).</a:t>
            </a:r>
          </a:p>
          <a:p>
            <a:r>
              <a:rPr lang="en-US" dirty="0" smtClean="0"/>
              <a:t>6:00AM: Departed Ouagadougou with </a:t>
            </a:r>
            <a:r>
              <a:rPr lang="en-US" dirty="0" err="1" smtClean="0"/>
              <a:t>Amīr</a:t>
            </a:r>
            <a:r>
              <a:rPr lang="en-US" dirty="0" smtClean="0"/>
              <a:t>, Abu </a:t>
            </a:r>
            <a:r>
              <a:rPr lang="en-US" dirty="0" err="1" smtClean="0"/>
              <a:t>Bakr</a:t>
            </a:r>
            <a:r>
              <a:rPr lang="en-US" dirty="0" smtClean="0"/>
              <a:t> Ladd and </a:t>
            </a:r>
            <a:r>
              <a:rPr lang="en-US" dirty="0" err="1" smtClean="0"/>
              <a:t>Rizwan</a:t>
            </a:r>
            <a:r>
              <a:rPr lang="en-US" dirty="0" smtClean="0"/>
              <a:t> Ahmad (a Missionary from the Ivory Coast). </a:t>
            </a:r>
          </a:p>
          <a:p>
            <a:r>
              <a:rPr lang="en-US" dirty="0" smtClean="0"/>
              <a:t>Vehicle: 5-seat Toyota </a:t>
            </a:r>
            <a:r>
              <a:rPr lang="en-US" dirty="0" err="1" smtClean="0"/>
              <a:t>Hilux</a:t>
            </a:r>
            <a:r>
              <a:rPr lang="en-US" dirty="0" smtClean="0"/>
              <a:t> pick-up truck (with A/C).</a:t>
            </a:r>
          </a:p>
          <a:p>
            <a:r>
              <a:rPr lang="en-US" dirty="0" smtClean="0"/>
              <a:t>Almost all gas stations in Ouagadougou were closed, along with other commercial businesses.</a:t>
            </a:r>
          </a:p>
          <a:p>
            <a:r>
              <a:rPr lang="en-US" dirty="0" smtClean="0"/>
              <a:t>Heat: Almost 100°F by 7AM!</a:t>
            </a:r>
          </a:p>
          <a:p>
            <a:r>
              <a:rPr lang="en-US" dirty="0" smtClean="0"/>
              <a:t>10:00 AM: Arrived in </a:t>
            </a:r>
            <a:r>
              <a:rPr lang="en-US" dirty="0" err="1" smtClean="0"/>
              <a:t>Dori</a:t>
            </a:r>
            <a:r>
              <a:rPr lang="en-US" dirty="0" smtClean="0"/>
              <a:t> at the house of Missionary </a:t>
            </a:r>
            <a:r>
              <a:rPr lang="en-US" dirty="0" err="1" smtClean="0"/>
              <a:t>Nasir</a:t>
            </a:r>
            <a:r>
              <a:rPr lang="en-US" dirty="0" smtClean="0"/>
              <a:t> Ahmad </a:t>
            </a:r>
            <a:r>
              <a:rPr lang="en-US" dirty="0" err="1" smtClean="0"/>
              <a:t>Sidhu</a:t>
            </a:r>
            <a:r>
              <a:rPr lang="en-US" dirty="0" smtClean="0"/>
              <a:t> - serving this area for the past 11 years and living there with his family. Had second breakfast. </a:t>
            </a:r>
          </a:p>
          <a:p>
            <a:r>
              <a:rPr lang="en-US" dirty="0" smtClean="0"/>
              <a:t>11:30AM: Arrived at </a:t>
            </a:r>
            <a:r>
              <a:rPr lang="en-US" dirty="0" err="1" smtClean="0"/>
              <a:t>Mahdiabad</a:t>
            </a:r>
            <a:r>
              <a:rPr lang="en-US" dirty="0" smtClean="0"/>
              <a:t>.</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04088"/>
            <a:ext cx="7543800" cy="591312"/>
          </a:xfrm>
        </p:spPr>
        <p:txBody>
          <a:bodyPr>
            <a:normAutofit fontScale="90000"/>
          </a:bodyPr>
          <a:lstStyle/>
          <a:p>
            <a:r>
              <a:rPr lang="en-US" sz="2200" b="1" dirty="0" smtClean="0"/>
              <a:t>Stop at a gas station – </a:t>
            </a:r>
            <a:r>
              <a:rPr lang="en-US" sz="2200" b="1" dirty="0" err="1" smtClean="0"/>
              <a:t>Sadr</a:t>
            </a:r>
            <a:r>
              <a:rPr lang="en-US" sz="2200" b="1" dirty="0" smtClean="0"/>
              <a:t> Sahib and Abu </a:t>
            </a:r>
            <a:r>
              <a:rPr lang="en-US" sz="2200" b="1" dirty="0" err="1" smtClean="0"/>
              <a:t>Bakr</a:t>
            </a:r>
            <a:r>
              <a:rPr lang="en-US" sz="2200" b="1" dirty="0" smtClean="0"/>
              <a:t> Ladd Sahib</a:t>
            </a:r>
            <a:r>
              <a:rPr lang="en-US" sz="2000" b="1" dirty="0" smtClean="0"/>
              <a:t/>
            </a:r>
            <a:br>
              <a:rPr lang="en-US" sz="2000" b="1" dirty="0" smtClean="0"/>
            </a:br>
            <a:endParaRPr lang="en-US" sz="2000" b="1" dirty="0">
              <a:solidFill>
                <a:srgbClr val="C00000"/>
              </a:solidFill>
            </a:endParaRPr>
          </a:p>
        </p:txBody>
      </p:sp>
      <p:pic>
        <p:nvPicPr>
          <p:cNvPr id="8" name="Content Placeholder 7"/>
          <p:cNvPicPr>
            <a:picLocks noGrp="1"/>
          </p:cNvPicPr>
          <p:nvPr>
            <p:ph idx="1"/>
          </p:nvPr>
        </p:nvPicPr>
        <p:blipFill>
          <a:blip r:embed="rId2" cstate="print"/>
          <a:srcRect b="10743"/>
          <a:stretch>
            <a:fillRect/>
          </a:stretch>
        </p:blipFill>
        <p:spPr bwMode="auto">
          <a:xfrm>
            <a:off x="711453" y="1295400"/>
            <a:ext cx="7594347"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a:bodyPr>
          <a:lstStyle/>
          <a:p>
            <a:r>
              <a:rPr lang="en-US" sz="2000" b="1" dirty="0" smtClean="0"/>
              <a:t>Vendor selling meat on the side of the main road (most probably goat meat):</a:t>
            </a:r>
            <a:endParaRPr lang="en-US" sz="2000" b="1" dirty="0"/>
          </a:p>
        </p:txBody>
      </p:sp>
      <p:pic>
        <p:nvPicPr>
          <p:cNvPr id="3074" name="Picture 2"/>
          <p:cNvPicPr>
            <a:picLocks noChangeAspect="1" noChangeArrowheads="1"/>
          </p:cNvPicPr>
          <p:nvPr/>
        </p:nvPicPr>
        <p:blipFill>
          <a:blip r:embed="rId2" cstate="print"/>
          <a:srcRect b="19510"/>
          <a:stretch>
            <a:fillRect/>
          </a:stretch>
        </p:blipFill>
        <p:spPr bwMode="auto">
          <a:xfrm>
            <a:off x="838200" y="1828800"/>
            <a:ext cx="7543800"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r>
              <a:rPr lang="en-US" sz="2000" b="1" dirty="0" smtClean="0"/>
              <a:t>Highway N3 - that goes from Ouagadougou to the border of Niger and Mali in the North:</a:t>
            </a:r>
            <a:endParaRPr lang="en-US" sz="2000" b="1" dirty="0"/>
          </a:p>
        </p:txBody>
      </p:sp>
      <p:pic>
        <p:nvPicPr>
          <p:cNvPr id="6" name="Picture 5"/>
          <p:cNvPicPr/>
          <p:nvPr/>
        </p:nvPicPr>
        <p:blipFill>
          <a:blip r:embed="rId2" cstate="print"/>
          <a:srcRect b="17791"/>
          <a:stretch>
            <a:fillRect/>
          </a:stretch>
        </p:blipFill>
        <p:spPr bwMode="auto">
          <a:xfrm>
            <a:off x="609600" y="1524000"/>
            <a:ext cx="8001000" cy="5070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err="1" smtClean="0">
                <a:solidFill>
                  <a:srgbClr val="C00000"/>
                </a:solidFill>
              </a:rPr>
              <a:t>Mahdiabad</a:t>
            </a:r>
            <a:r>
              <a:rPr lang="en-US" sz="4400" b="1" dirty="0" smtClean="0">
                <a:solidFill>
                  <a:srgbClr val="C00000"/>
                </a:solidFill>
              </a:rPr>
              <a:t>, Burkina Faso:</a:t>
            </a:r>
            <a:endParaRPr lang="en-US" sz="4400" b="1" dirty="0">
              <a:solidFill>
                <a:srgbClr val="C0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A couple of years ago, gold had been discovered near  where these </a:t>
            </a:r>
            <a:r>
              <a:rPr lang="en-US" dirty="0" err="1" smtClean="0"/>
              <a:t>Ahmadī</a:t>
            </a:r>
            <a:r>
              <a:rPr lang="en-US" dirty="0" smtClean="0"/>
              <a:t> Muslims lived and a gold mine was established there. The mining company offered to move the entire village to another location. At the advice of the </a:t>
            </a:r>
            <a:r>
              <a:rPr lang="en-US" dirty="0" err="1" smtClean="0"/>
              <a:t>Khalifatul-Masih</a:t>
            </a:r>
            <a:r>
              <a:rPr lang="en-US" dirty="0" smtClean="0"/>
              <a:t> V (</a:t>
            </a:r>
            <a:r>
              <a:rPr lang="en-US" dirty="0" err="1" smtClean="0"/>
              <a:t>ayyadahullahu</a:t>
            </a:r>
            <a:r>
              <a:rPr lang="en-US" dirty="0" smtClean="0"/>
              <a:t> </a:t>
            </a:r>
            <a:r>
              <a:rPr lang="en-US" dirty="0" err="1" smtClean="0"/>
              <a:t>ta‘ala</a:t>
            </a:r>
            <a:r>
              <a:rPr lang="en-US" dirty="0" smtClean="0"/>
              <a:t> </a:t>
            </a:r>
            <a:r>
              <a:rPr lang="en-US" dirty="0" err="1" smtClean="0"/>
              <a:t>binasrihil-‘aziz</a:t>
            </a:r>
            <a:r>
              <a:rPr lang="en-US" dirty="0" smtClean="0"/>
              <a:t>), the location for a new village was selected a few miles south of the existing village near the main road. The </a:t>
            </a:r>
            <a:r>
              <a:rPr lang="en-US" dirty="0" err="1" smtClean="0"/>
              <a:t>Khalifatul</a:t>
            </a:r>
            <a:r>
              <a:rPr lang="en-US" dirty="0" smtClean="0"/>
              <a:t>-Mash V (</a:t>
            </a:r>
            <a:r>
              <a:rPr lang="en-US" dirty="0" err="1" smtClean="0"/>
              <a:t>ayyadahullahu</a:t>
            </a:r>
            <a:r>
              <a:rPr lang="en-US" dirty="0" smtClean="0"/>
              <a:t> </a:t>
            </a:r>
            <a:r>
              <a:rPr lang="en-US" dirty="0" err="1" smtClean="0"/>
              <a:t>ta‘ala</a:t>
            </a:r>
            <a:r>
              <a:rPr lang="en-US" dirty="0" smtClean="0"/>
              <a:t> </a:t>
            </a:r>
            <a:r>
              <a:rPr lang="en-US" dirty="0" err="1" smtClean="0"/>
              <a:t>binasrihil-‘aziz</a:t>
            </a:r>
            <a:r>
              <a:rPr lang="en-US" dirty="0" smtClean="0"/>
              <a:t>) named this new village “</a:t>
            </a:r>
            <a:r>
              <a:rPr lang="en-US" dirty="0" err="1" smtClean="0"/>
              <a:t>Mahdiabad</a:t>
            </a:r>
            <a:r>
              <a:rPr lang="en-US" dirty="0" smtClean="0"/>
              <a:t>,” (</a:t>
            </a:r>
            <a:r>
              <a:rPr lang="en-US" dirty="0" err="1" smtClean="0">
                <a:solidFill>
                  <a:srgbClr val="FF0000"/>
                </a:solidFill>
              </a:rPr>
              <a:t>Mahdi’s</a:t>
            </a:r>
            <a:r>
              <a:rPr lang="en-US" dirty="0" smtClean="0">
                <a:solidFill>
                  <a:srgbClr val="FF0000"/>
                </a:solidFill>
              </a:rPr>
              <a:t> Community</a:t>
            </a:r>
            <a:r>
              <a:rPr lang="en-US" dirty="0" smtClean="0"/>
              <a:t>).</a:t>
            </a:r>
          </a:p>
          <a:p>
            <a:endParaRPr lang="en-US" dirty="0" smtClean="0"/>
          </a:p>
          <a:p>
            <a:r>
              <a:rPr lang="en-US" dirty="0" smtClean="0"/>
              <a:t>The </a:t>
            </a:r>
            <a:r>
              <a:rPr lang="en-US" dirty="0" err="1" smtClean="0"/>
              <a:t>Jamā‘at</a:t>
            </a:r>
            <a:r>
              <a:rPr lang="en-US" dirty="0" smtClean="0"/>
              <a:t> provides electricity and water to the entire village through installation of solar panels. This village also houses a large water tower where water is stored using an electrical pump driven by solar energy</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4088"/>
            <a:ext cx="8229600" cy="591312"/>
          </a:xfrm>
        </p:spPr>
        <p:txBody>
          <a:bodyPr>
            <a:normAutofit/>
          </a:bodyPr>
          <a:lstStyle/>
          <a:p>
            <a:r>
              <a:rPr lang="en-US" sz="2000" b="1" dirty="0" err="1" smtClean="0"/>
              <a:t>Ahmadiyya</a:t>
            </a:r>
            <a:r>
              <a:rPr lang="en-US" sz="2000" b="1" dirty="0" smtClean="0"/>
              <a:t> Mosque at </a:t>
            </a:r>
            <a:r>
              <a:rPr lang="en-US" sz="2000" b="1" dirty="0" err="1" smtClean="0"/>
              <a:t>Mahdiabad</a:t>
            </a:r>
            <a:r>
              <a:rPr lang="en-US" sz="2000" b="1" dirty="0" smtClean="0"/>
              <a:t>:</a:t>
            </a:r>
            <a:endParaRPr lang="en-US" sz="2000" b="1" dirty="0"/>
          </a:p>
        </p:txBody>
      </p:sp>
      <p:pic>
        <p:nvPicPr>
          <p:cNvPr id="4098" name="Picture 2"/>
          <p:cNvPicPr>
            <a:picLocks noChangeAspect="1" noChangeArrowheads="1"/>
          </p:cNvPicPr>
          <p:nvPr/>
        </p:nvPicPr>
        <p:blipFill>
          <a:blip r:embed="rId2" cstate="print"/>
          <a:srcRect b="9498"/>
          <a:stretch>
            <a:fillRect/>
          </a:stretch>
        </p:blipFill>
        <p:spPr bwMode="auto">
          <a:xfrm>
            <a:off x="838200" y="1371599"/>
            <a:ext cx="7467600" cy="49513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a:bodyPr>
          <a:lstStyle/>
          <a:p>
            <a:r>
              <a:rPr lang="en-US" sz="2000" b="1" dirty="0" err="1" smtClean="0">
                <a:solidFill>
                  <a:srgbClr val="C00000"/>
                </a:solidFill>
              </a:rPr>
              <a:t>Mahdiabad</a:t>
            </a:r>
            <a:r>
              <a:rPr lang="en-US" sz="2000" b="1" dirty="0" smtClean="0">
                <a:solidFill>
                  <a:srgbClr val="C00000"/>
                </a:solidFill>
              </a:rPr>
              <a:t> </a:t>
            </a:r>
            <a:r>
              <a:rPr lang="en-US" sz="2000" b="1" dirty="0" err="1" smtClean="0">
                <a:solidFill>
                  <a:srgbClr val="C00000"/>
                </a:solidFill>
              </a:rPr>
              <a:t>Vist</a:t>
            </a:r>
            <a:r>
              <a:rPr lang="en-US" sz="2000" b="1" dirty="0" smtClean="0">
                <a:solidFill>
                  <a:srgbClr val="C00000"/>
                </a:solidFill>
              </a:rPr>
              <a:t>… continued:</a:t>
            </a:r>
            <a:endParaRPr lang="en-US" sz="2000" b="1" dirty="0">
              <a:solidFill>
                <a:srgbClr val="C00000"/>
              </a:solidFill>
            </a:endParaRPr>
          </a:p>
        </p:txBody>
      </p:sp>
      <p:sp>
        <p:nvSpPr>
          <p:cNvPr id="3" name="Content Placeholder 2"/>
          <p:cNvSpPr>
            <a:spLocks noGrp="1"/>
          </p:cNvSpPr>
          <p:nvPr>
            <p:ph idx="1"/>
          </p:nvPr>
        </p:nvSpPr>
        <p:spPr>
          <a:xfrm>
            <a:off x="457200" y="1371600"/>
            <a:ext cx="8229600" cy="4953000"/>
          </a:xfrm>
        </p:spPr>
        <p:txBody>
          <a:bodyPr>
            <a:normAutofit fontScale="92500" lnSpcReduction="20000"/>
          </a:bodyPr>
          <a:lstStyle/>
          <a:p>
            <a:r>
              <a:rPr lang="en-US" dirty="0" smtClean="0"/>
              <a:t>To conserve electricity generated by solar panels, the electric lights in this village remain functional for three hours after sunset and for a couple of hours in the morning. </a:t>
            </a:r>
          </a:p>
          <a:p>
            <a:r>
              <a:rPr lang="en-US" dirty="0" smtClean="0"/>
              <a:t>MTA is available to this community for four hours a day  via a satellite dish outside the mosque which receives the MTA signal. </a:t>
            </a:r>
          </a:p>
          <a:p>
            <a:pPr lvl="1"/>
            <a:r>
              <a:rPr lang="en-US" dirty="0" smtClean="0"/>
              <a:t>Although they do not understand any of the languages in which MTA broadcasts its programs, the local members watch the Arabic channel with the </a:t>
            </a:r>
            <a:r>
              <a:rPr lang="en-US" dirty="0" err="1" smtClean="0"/>
              <a:t>Mu‘allim</a:t>
            </a:r>
            <a:r>
              <a:rPr lang="en-US" dirty="0" smtClean="0"/>
              <a:t> translating transmission in to their local language. </a:t>
            </a:r>
          </a:p>
          <a:p>
            <a:pPr lvl="1"/>
            <a:r>
              <a:rPr lang="en-US" dirty="0" smtClean="0"/>
              <a:t>The entire community is glued to the television, especially when Friday sermon delivered by the </a:t>
            </a:r>
            <a:r>
              <a:rPr lang="en-US" dirty="0" err="1" smtClean="0"/>
              <a:t>Khalifatul-Masih</a:t>
            </a:r>
            <a:r>
              <a:rPr lang="en-US" dirty="0" smtClean="0"/>
              <a:t> (</a:t>
            </a:r>
            <a:r>
              <a:rPr lang="en-US" dirty="0" err="1" smtClean="0"/>
              <a:t>ayyadahullahu</a:t>
            </a:r>
            <a:r>
              <a:rPr lang="en-US" dirty="0" smtClean="0"/>
              <a:t> </a:t>
            </a:r>
            <a:r>
              <a:rPr lang="en-US" dirty="0" err="1" smtClean="0"/>
              <a:t>ta‘ala</a:t>
            </a:r>
            <a:r>
              <a:rPr lang="en-US" dirty="0" smtClean="0"/>
              <a:t> </a:t>
            </a:r>
            <a:r>
              <a:rPr lang="en-US" dirty="0" err="1" smtClean="0"/>
              <a:t>binasrihil-‘aziz</a:t>
            </a:r>
            <a:r>
              <a:rPr lang="en-US" dirty="0" smtClean="0"/>
              <a:t>) is broadcast. This happened during this visit and it was heart-warming to see how everyone’s eyes lit up when they saw the </a:t>
            </a:r>
            <a:r>
              <a:rPr lang="en-US" dirty="0" err="1" smtClean="0"/>
              <a:t>Khalifatul-Masih</a:t>
            </a:r>
            <a:r>
              <a:rPr lang="en-US" dirty="0" smtClean="0"/>
              <a:t> (</a:t>
            </a:r>
            <a:r>
              <a:rPr lang="en-US" dirty="0" err="1" smtClean="0"/>
              <a:t>ayyadahullahu</a:t>
            </a:r>
            <a:r>
              <a:rPr lang="en-US" dirty="0" smtClean="0"/>
              <a:t> </a:t>
            </a:r>
            <a:r>
              <a:rPr lang="en-US" dirty="0" err="1" smtClean="0"/>
              <a:t>ta’ala</a:t>
            </a:r>
            <a:r>
              <a:rPr lang="en-US" dirty="0" smtClean="0"/>
              <a:t> </a:t>
            </a:r>
            <a:r>
              <a:rPr lang="en-US" dirty="0" err="1" smtClean="0"/>
              <a:t>binasrihil</a:t>
            </a:r>
            <a:r>
              <a:rPr lang="en-US" dirty="0" smtClean="0"/>
              <a:t> ‘</a:t>
            </a:r>
            <a:r>
              <a:rPr lang="en-US" dirty="0" err="1" smtClean="0"/>
              <a:t>aziz</a:t>
            </a:r>
            <a:r>
              <a:rPr lang="en-US" dirty="0" smtClean="0"/>
              <a:t>) on the TV.</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C00000"/>
                </a:solidFill>
              </a:rPr>
              <a:t>Burkina Faso </a:t>
            </a:r>
            <a:r>
              <a:rPr lang="en-US" sz="3600" b="1" dirty="0" smtClean="0">
                <a:solidFill>
                  <a:srgbClr val="C00000"/>
                </a:solidFill>
              </a:rPr>
              <a:t>(Land of Upright People)</a:t>
            </a:r>
            <a:endParaRPr lang="en-US" sz="3600" b="1" dirty="0">
              <a:solidFill>
                <a:srgbClr val="C00000"/>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514647" y="2133600"/>
            <a:ext cx="2380953" cy="220952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990600" y="4876800"/>
            <a:ext cx="1524000" cy="1011936"/>
          </a:xfrm>
          <a:prstGeom prst="rect">
            <a:avLst/>
          </a:prstGeom>
          <a:noFill/>
          <a:ln w="9525">
            <a:noFill/>
            <a:miter lim="800000"/>
            <a:headEnd/>
            <a:tailEnd/>
          </a:ln>
        </p:spPr>
      </p:pic>
      <p:pic>
        <p:nvPicPr>
          <p:cNvPr id="7" name="Picture 6"/>
          <p:cNvPicPr/>
          <p:nvPr/>
        </p:nvPicPr>
        <p:blipFill>
          <a:blip r:embed="rId4" cstate="print"/>
          <a:srcRect l="23264" t="33026" r="25710" b="9453"/>
          <a:stretch>
            <a:fillRect/>
          </a:stretch>
        </p:blipFill>
        <p:spPr bwMode="auto">
          <a:xfrm>
            <a:off x="2971800" y="2133600"/>
            <a:ext cx="5846778"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4088"/>
            <a:ext cx="8229600" cy="591312"/>
          </a:xfrm>
        </p:spPr>
        <p:txBody>
          <a:bodyPr>
            <a:noAutofit/>
          </a:bodyPr>
          <a:lstStyle/>
          <a:p>
            <a:r>
              <a:rPr lang="en-US" sz="2000" b="1" dirty="0" smtClean="0"/>
              <a:t>Members of the </a:t>
            </a:r>
            <a:r>
              <a:rPr lang="en-US" sz="2000" b="1" dirty="0" err="1" smtClean="0"/>
              <a:t>Ahmadiyya</a:t>
            </a:r>
            <a:r>
              <a:rPr lang="en-US" sz="2000" b="1" dirty="0" smtClean="0"/>
              <a:t>  Community in </a:t>
            </a:r>
            <a:r>
              <a:rPr lang="en-US" sz="2000" b="1" dirty="0" err="1" smtClean="0"/>
              <a:t>Mahdiabad</a:t>
            </a:r>
            <a:r>
              <a:rPr lang="en-US" sz="2000" b="1" dirty="0" smtClean="0"/>
              <a:t> </a:t>
            </a:r>
            <a:r>
              <a:rPr lang="en-US" sz="2000" b="1" dirty="0" err="1" smtClean="0"/>
              <a:t>watcing</a:t>
            </a:r>
            <a:r>
              <a:rPr lang="en-US" sz="2000" b="1" dirty="0" smtClean="0"/>
              <a:t> MTA in the local Mosque:</a:t>
            </a:r>
            <a:endParaRPr lang="en-US" sz="2000" b="1" dirty="0"/>
          </a:p>
        </p:txBody>
      </p:sp>
      <p:pic>
        <p:nvPicPr>
          <p:cNvPr id="5122" name="Picture 2"/>
          <p:cNvPicPr>
            <a:picLocks noChangeAspect="1" noChangeArrowheads="1"/>
          </p:cNvPicPr>
          <p:nvPr/>
        </p:nvPicPr>
        <p:blipFill>
          <a:blip r:embed="rId2" cstate="print"/>
          <a:srcRect b="15037"/>
          <a:stretch>
            <a:fillRect/>
          </a:stretch>
        </p:blipFill>
        <p:spPr bwMode="auto">
          <a:xfrm>
            <a:off x="914400" y="1447800"/>
            <a:ext cx="7467600" cy="497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4088"/>
            <a:ext cx="8229600" cy="515112"/>
          </a:xfrm>
        </p:spPr>
        <p:txBody>
          <a:bodyPr>
            <a:noAutofit/>
          </a:bodyPr>
          <a:lstStyle/>
          <a:p>
            <a:r>
              <a:rPr lang="en-US" sz="2000" b="1" dirty="0" smtClean="0"/>
              <a:t>Walk to the water storage tank in </a:t>
            </a:r>
            <a:r>
              <a:rPr lang="en-US" sz="2000" b="1" dirty="0" err="1" smtClean="0"/>
              <a:t>Mahdiabad</a:t>
            </a:r>
            <a:r>
              <a:rPr lang="en-US" sz="2000" b="1" dirty="0" smtClean="0"/>
              <a:t>, Burkina Faso:</a:t>
            </a:r>
            <a:endParaRPr lang="en-US" sz="2000" b="1" dirty="0"/>
          </a:p>
        </p:txBody>
      </p:sp>
      <p:pic>
        <p:nvPicPr>
          <p:cNvPr id="6146" name="Picture 2"/>
          <p:cNvPicPr>
            <a:picLocks noChangeAspect="1" noChangeArrowheads="1"/>
          </p:cNvPicPr>
          <p:nvPr/>
        </p:nvPicPr>
        <p:blipFill>
          <a:blip r:embed="rId2" cstate="print"/>
          <a:srcRect b="20082"/>
          <a:stretch>
            <a:fillRect/>
          </a:stretch>
        </p:blipFill>
        <p:spPr bwMode="auto">
          <a:xfrm>
            <a:off x="990600" y="1371600"/>
            <a:ext cx="7320950" cy="5105400"/>
          </a:xfrm>
          <a:prstGeom prst="rect">
            <a:avLst/>
          </a:prstGeom>
          <a:noFill/>
          <a:ln w="9525">
            <a:noFill/>
            <a:miter lim="800000"/>
            <a:headEnd/>
            <a:tailEnd/>
          </a:ln>
          <a:effectLst/>
        </p:spPr>
      </p:pic>
      <p:sp>
        <p:nvSpPr>
          <p:cNvPr id="5" name="TextBox 4"/>
          <p:cNvSpPr txBox="1"/>
          <p:nvPr/>
        </p:nvSpPr>
        <p:spPr>
          <a:xfrm>
            <a:off x="1143000" y="1524000"/>
            <a:ext cx="3810000" cy="369332"/>
          </a:xfrm>
          <a:prstGeom prst="rect">
            <a:avLst/>
          </a:prstGeom>
          <a:noFill/>
        </p:spPr>
        <p:txBody>
          <a:bodyPr wrap="square" rtlCol="0">
            <a:spAutoFit/>
          </a:bodyPr>
          <a:lstStyle/>
          <a:p>
            <a:r>
              <a:rPr lang="en-US" dirty="0" smtClean="0"/>
              <a:t>(Temperature: 121°F)</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8229600" cy="515112"/>
          </a:xfrm>
        </p:spPr>
        <p:txBody>
          <a:bodyPr>
            <a:noAutofit/>
          </a:bodyPr>
          <a:lstStyle/>
          <a:p>
            <a:r>
              <a:rPr lang="en-US" sz="2000" b="1" dirty="0" err="1" smtClean="0"/>
              <a:t>Mahdiabad</a:t>
            </a:r>
            <a:r>
              <a:rPr lang="en-US" sz="2000" b="1" dirty="0" smtClean="0"/>
              <a:t>, Burkina Faso … continued:</a:t>
            </a:r>
            <a:endParaRPr lang="en-US" sz="2000" b="1" dirty="0"/>
          </a:p>
        </p:txBody>
      </p:sp>
      <p:pic>
        <p:nvPicPr>
          <p:cNvPr id="7170" name="Picture 2"/>
          <p:cNvPicPr>
            <a:picLocks noChangeAspect="1" noChangeArrowheads="1"/>
          </p:cNvPicPr>
          <p:nvPr/>
        </p:nvPicPr>
        <p:blipFill>
          <a:blip r:embed="rId2" cstate="print"/>
          <a:srcRect/>
          <a:stretch>
            <a:fillRect/>
          </a:stretch>
        </p:blipFill>
        <p:spPr bwMode="auto">
          <a:xfrm>
            <a:off x="973637" y="838200"/>
            <a:ext cx="7636963"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515112"/>
          </a:xfrm>
        </p:spPr>
        <p:txBody>
          <a:bodyPr>
            <a:noAutofit/>
          </a:bodyPr>
          <a:lstStyle/>
          <a:p>
            <a:r>
              <a:rPr lang="en-US" sz="2000" b="1" dirty="0" smtClean="0"/>
              <a:t>Desert On the way back from </a:t>
            </a:r>
            <a:r>
              <a:rPr lang="en-US" sz="2000" b="1" dirty="0" err="1" smtClean="0"/>
              <a:t>Mahdiabad</a:t>
            </a:r>
            <a:r>
              <a:rPr lang="en-US" sz="2000" b="1" dirty="0" smtClean="0"/>
              <a:t> to </a:t>
            </a:r>
            <a:r>
              <a:rPr lang="en-US" sz="2000" b="1" dirty="0" err="1" smtClean="0"/>
              <a:t>Dori</a:t>
            </a:r>
            <a:r>
              <a:rPr lang="en-US" sz="2000" b="1" dirty="0" smtClean="0"/>
              <a:t>:</a:t>
            </a:r>
            <a:endParaRPr lang="en-US" sz="2000" b="1" dirty="0"/>
          </a:p>
        </p:txBody>
      </p:sp>
      <p:pic>
        <p:nvPicPr>
          <p:cNvPr id="8194" name="Picture 2"/>
          <p:cNvPicPr>
            <a:picLocks noChangeAspect="1" noChangeArrowheads="1"/>
          </p:cNvPicPr>
          <p:nvPr/>
        </p:nvPicPr>
        <p:blipFill>
          <a:blip r:embed="rId2" cstate="print"/>
          <a:srcRect/>
          <a:stretch>
            <a:fillRect/>
          </a:stretch>
        </p:blipFill>
        <p:spPr bwMode="auto">
          <a:xfrm>
            <a:off x="304800" y="861712"/>
            <a:ext cx="8545512" cy="5691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876800"/>
          </a:xfrm>
        </p:spPr>
        <p:txBody>
          <a:bodyPr>
            <a:normAutofit/>
          </a:bodyPr>
          <a:lstStyle/>
          <a:p>
            <a:r>
              <a:rPr lang="en-US" dirty="0" smtClean="0"/>
              <a:t>1:45 PM:  Arrived at Missionary </a:t>
            </a:r>
            <a:r>
              <a:rPr lang="en-US" dirty="0" err="1" smtClean="0"/>
              <a:t>Nasir</a:t>
            </a:r>
            <a:r>
              <a:rPr lang="en-US" dirty="0" smtClean="0"/>
              <a:t> Ahmad </a:t>
            </a:r>
            <a:r>
              <a:rPr lang="en-US" dirty="0" err="1" smtClean="0"/>
              <a:t>Sidhu’s</a:t>
            </a:r>
            <a:r>
              <a:rPr lang="en-US" dirty="0" smtClean="0"/>
              <a:t> house in </a:t>
            </a:r>
            <a:r>
              <a:rPr lang="en-US" dirty="0" err="1" smtClean="0"/>
              <a:t>Dori</a:t>
            </a:r>
            <a:r>
              <a:rPr lang="en-US" dirty="0" smtClean="0"/>
              <a:t>, and offered </a:t>
            </a:r>
            <a:r>
              <a:rPr lang="en-US" dirty="0" err="1" smtClean="0"/>
              <a:t>Zuhr</a:t>
            </a:r>
            <a:r>
              <a:rPr lang="en-US" dirty="0" smtClean="0"/>
              <a:t> and </a:t>
            </a:r>
            <a:r>
              <a:rPr lang="en-US" dirty="0" err="1" smtClean="0"/>
              <a:t>Asr</a:t>
            </a:r>
            <a:r>
              <a:rPr lang="en-US" dirty="0" smtClean="0"/>
              <a:t> Prayers in the mosque. Nearby: </a:t>
            </a:r>
          </a:p>
          <a:p>
            <a:pPr lvl="1"/>
            <a:r>
              <a:rPr lang="en-US" dirty="0" smtClean="0"/>
              <a:t>An </a:t>
            </a:r>
            <a:r>
              <a:rPr lang="en-US" dirty="0" err="1" smtClean="0"/>
              <a:t>Ahmadī</a:t>
            </a:r>
            <a:r>
              <a:rPr lang="en-US" dirty="0" smtClean="0"/>
              <a:t> Muslim radio station, </a:t>
            </a:r>
          </a:p>
          <a:p>
            <a:pPr lvl="1"/>
            <a:r>
              <a:rPr lang="en-US" dirty="0" smtClean="0"/>
              <a:t>A hand pump for water: installed by </a:t>
            </a:r>
            <a:r>
              <a:rPr lang="en-US" b="1" dirty="0" smtClean="0">
                <a:solidFill>
                  <a:srgbClr val="FF0000"/>
                </a:solidFill>
              </a:rPr>
              <a:t>Humanity First </a:t>
            </a:r>
            <a:r>
              <a:rPr lang="en-US" dirty="0" smtClean="0"/>
              <a:t>through its </a:t>
            </a:r>
            <a:r>
              <a:rPr lang="en-US" b="1" dirty="0" smtClean="0">
                <a:solidFill>
                  <a:srgbClr val="FF0000"/>
                </a:solidFill>
              </a:rPr>
              <a:t>“Water for Life” </a:t>
            </a:r>
            <a:r>
              <a:rPr lang="en-US" dirty="0" smtClean="0"/>
              <a:t>Project. Usually  there is a long line of women and children around these hand pumps early in the morning. Some of these women walk 5 to 7 miles to get water from one of these hand pumps and carry two to three five-gallon containers (one or two on their heads and one in each hand) for their household needs. </a:t>
            </a:r>
            <a:endParaRPr lang="en-US" dirty="0"/>
          </a:p>
        </p:txBody>
      </p:sp>
      <p:sp>
        <p:nvSpPr>
          <p:cNvPr id="4" name="Title 1"/>
          <p:cNvSpPr txBox="1">
            <a:spLocks/>
          </p:cNvSpPr>
          <p:nvPr/>
        </p:nvSpPr>
        <p:spPr>
          <a:xfrm>
            <a:off x="609600" y="381000"/>
            <a:ext cx="8153400" cy="990600"/>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mj-lt"/>
                <a:ea typeface="+mj-ea"/>
                <a:cs typeface="+mj-cs"/>
              </a:rPr>
              <a:t>Sunday, April 17</a:t>
            </a:r>
            <a:r>
              <a:rPr kumimoji="0" lang="en-US" sz="3200" b="1" i="0" u="none" strike="noStrike" kern="1200" cap="none" spc="0" normalizeH="0" baseline="30000" noProof="0" dirty="0" smtClean="0">
                <a:ln>
                  <a:noFill/>
                </a:ln>
                <a:solidFill>
                  <a:srgbClr val="C00000"/>
                </a:solidFill>
                <a:effectLst/>
                <a:uLnTx/>
                <a:uFillTx/>
                <a:latin typeface="+mj-lt"/>
                <a:ea typeface="+mj-ea"/>
                <a:cs typeface="+mj-cs"/>
              </a:rPr>
              <a:t>th</a:t>
            </a:r>
            <a:r>
              <a:rPr kumimoji="0" lang="en-US" sz="3200" b="1" i="0" u="none" strike="noStrike" kern="1200" cap="none" spc="0" normalizeH="0" baseline="0" noProof="0" dirty="0" smtClean="0">
                <a:ln>
                  <a:noFill/>
                </a:ln>
                <a:solidFill>
                  <a:srgbClr val="C00000"/>
                </a:solidFill>
                <a:effectLst/>
                <a:uLnTx/>
                <a:uFillTx/>
                <a:latin typeface="+mj-lt"/>
                <a:ea typeface="+mj-ea"/>
                <a:cs typeface="+mj-cs"/>
              </a:rPr>
              <a:t> - Visit to </a:t>
            </a:r>
            <a:r>
              <a:rPr kumimoji="0" lang="en-US" sz="3200" b="1" i="0" u="none" strike="noStrike" kern="1200" cap="none" spc="0" normalizeH="0" baseline="0" noProof="0" dirty="0" err="1" smtClean="0">
                <a:ln>
                  <a:noFill/>
                </a:ln>
                <a:solidFill>
                  <a:srgbClr val="C00000"/>
                </a:solidFill>
                <a:effectLst/>
                <a:uLnTx/>
                <a:uFillTx/>
                <a:latin typeface="+mj-lt"/>
                <a:ea typeface="+mj-ea"/>
                <a:cs typeface="+mj-cs"/>
              </a:rPr>
              <a:t>Dori</a:t>
            </a:r>
            <a:r>
              <a:rPr kumimoji="0" lang="en-US" sz="3200" b="1" i="0" u="none" strike="noStrike" kern="1200" cap="none" spc="0" normalizeH="0" baseline="0" noProof="0" dirty="0" smtClean="0">
                <a:ln>
                  <a:noFill/>
                </a:ln>
                <a:solidFill>
                  <a:srgbClr val="C00000"/>
                </a:solidFill>
                <a:effectLst/>
                <a:uLnTx/>
                <a:uFillTx/>
                <a:latin typeface="+mj-lt"/>
                <a:ea typeface="+mj-ea"/>
                <a:cs typeface="+mj-cs"/>
              </a:rPr>
              <a:t> - 183 miles NE of Ouagadougou):</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229600" cy="914400"/>
          </a:xfrm>
        </p:spPr>
        <p:txBody>
          <a:bodyPr>
            <a:noAutofit/>
          </a:bodyPr>
          <a:lstStyle/>
          <a:p>
            <a:r>
              <a:rPr lang="en-US" sz="2000" b="1" dirty="0" err="1" smtClean="0">
                <a:solidFill>
                  <a:srgbClr val="002060"/>
                </a:solidFill>
              </a:rPr>
              <a:t>Ahmadiyya</a:t>
            </a:r>
            <a:r>
              <a:rPr lang="en-US" sz="2000" b="1" dirty="0" smtClean="0">
                <a:solidFill>
                  <a:srgbClr val="002060"/>
                </a:solidFill>
              </a:rPr>
              <a:t> Radio Station in </a:t>
            </a:r>
            <a:r>
              <a:rPr lang="en-US" sz="2000" b="1" dirty="0" err="1" smtClean="0">
                <a:solidFill>
                  <a:srgbClr val="002060"/>
                </a:solidFill>
              </a:rPr>
              <a:t>Dori</a:t>
            </a:r>
            <a:r>
              <a:rPr lang="en-US" sz="2000" b="1" dirty="0" smtClean="0">
                <a:solidFill>
                  <a:srgbClr val="002060"/>
                </a:solidFill>
              </a:rPr>
              <a:t>, Burkina Faso. Transmission from this radio station covers 45 miles radius and broadcast is in Arabic, French and local language :</a:t>
            </a:r>
            <a:endParaRPr lang="en-US" sz="2000" b="1" dirty="0">
              <a:solidFill>
                <a:srgbClr val="002060"/>
              </a:solidFill>
            </a:endParaRPr>
          </a:p>
        </p:txBody>
      </p:sp>
      <p:pic>
        <p:nvPicPr>
          <p:cNvPr id="27" name="Picture 27" descr="IMG_2937"/>
          <p:cNvPicPr>
            <a:picLocks noChangeAspect="1"/>
          </p:cNvPicPr>
          <p:nvPr/>
        </p:nvPicPr>
        <p:blipFill>
          <a:blip r:embed="rId2" cstate="print"/>
          <a:srcRect/>
          <a:stretch>
            <a:fillRect/>
          </a:stretch>
        </p:blipFill>
        <p:spPr bwMode="auto">
          <a:xfrm>
            <a:off x="914400" y="1295400"/>
            <a:ext cx="7391400" cy="504492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077200" cy="914400"/>
          </a:xfrm>
        </p:spPr>
        <p:txBody>
          <a:bodyPr anchor="t">
            <a:noAutofit/>
          </a:bodyPr>
          <a:lstStyle/>
          <a:p>
            <a:r>
              <a:rPr lang="en-US" sz="2000" b="1" dirty="0" smtClean="0">
                <a:solidFill>
                  <a:srgbClr val="002060"/>
                </a:solidFill>
              </a:rPr>
              <a:t>Hand pump for water in </a:t>
            </a:r>
            <a:r>
              <a:rPr lang="en-US" sz="2000" b="1" dirty="0" err="1" smtClean="0">
                <a:solidFill>
                  <a:srgbClr val="002060"/>
                </a:solidFill>
              </a:rPr>
              <a:t>Dori</a:t>
            </a:r>
            <a:r>
              <a:rPr lang="en-US" sz="2000" b="1" dirty="0" smtClean="0">
                <a:solidFill>
                  <a:srgbClr val="002060"/>
                </a:solidFill>
              </a:rPr>
              <a:t>, Burkina Faso installed by Humanity First </a:t>
            </a:r>
            <a:br>
              <a:rPr lang="en-US" sz="2000" b="1" dirty="0" smtClean="0">
                <a:solidFill>
                  <a:srgbClr val="002060"/>
                </a:solidFill>
              </a:rPr>
            </a:br>
            <a:r>
              <a:rPr lang="en-US" sz="2000" b="1" dirty="0" smtClean="0">
                <a:solidFill>
                  <a:srgbClr val="002060"/>
                </a:solidFill>
              </a:rPr>
              <a:t>under “Water for life” program.</a:t>
            </a:r>
            <a:endParaRPr lang="en-US" sz="2000" b="1" dirty="0">
              <a:solidFill>
                <a:srgbClr val="002060"/>
              </a:solidFill>
            </a:endParaRPr>
          </a:p>
        </p:txBody>
      </p:sp>
      <p:pic>
        <p:nvPicPr>
          <p:cNvPr id="24" name="Picture 24" descr="IMG_2932"/>
          <p:cNvPicPr>
            <a:picLocks noChangeAspect="1"/>
          </p:cNvPicPr>
          <p:nvPr/>
        </p:nvPicPr>
        <p:blipFill>
          <a:blip r:embed="rId2" cstate="print"/>
          <a:srcRect/>
          <a:stretch>
            <a:fillRect/>
          </a:stretch>
        </p:blipFill>
        <p:spPr bwMode="auto">
          <a:xfrm>
            <a:off x="838200" y="1066800"/>
            <a:ext cx="7696200" cy="513641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77200" cy="457200"/>
          </a:xfrm>
        </p:spPr>
        <p:txBody>
          <a:bodyPr anchor="t">
            <a:noAutofit/>
          </a:bodyPr>
          <a:lstStyle/>
          <a:p>
            <a:r>
              <a:rPr lang="it-IT" sz="2000" b="1" dirty="0" smtClean="0">
                <a:solidFill>
                  <a:srgbClr val="002060"/>
                </a:solidFill>
              </a:rPr>
              <a:t>Ahmadiyya Mosque in Dori, Burkina Faso:</a:t>
            </a:r>
            <a:endParaRPr lang="en-US" sz="2000" b="1" dirty="0">
              <a:solidFill>
                <a:srgbClr val="002060"/>
              </a:solidFill>
            </a:endParaRPr>
          </a:p>
        </p:txBody>
      </p:sp>
      <p:pic>
        <p:nvPicPr>
          <p:cNvPr id="46" name="Picture 46" descr="IMG_2909"/>
          <p:cNvPicPr>
            <a:picLocks noChangeAspect="1"/>
          </p:cNvPicPr>
          <p:nvPr/>
        </p:nvPicPr>
        <p:blipFill>
          <a:blip r:embed="rId2" cstate="print"/>
          <a:srcRect/>
          <a:stretch>
            <a:fillRect/>
          </a:stretch>
        </p:blipFill>
        <p:spPr bwMode="auto">
          <a:xfrm>
            <a:off x="609599" y="1066800"/>
            <a:ext cx="7991441" cy="5334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C00000"/>
                </a:solidFill>
              </a:rPr>
              <a:t>April 17</a:t>
            </a:r>
            <a:r>
              <a:rPr lang="en-US" sz="2800" b="1" baseline="30000" dirty="0" smtClean="0">
                <a:solidFill>
                  <a:srgbClr val="C00000"/>
                </a:solidFill>
              </a:rPr>
              <a:t>th</a:t>
            </a:r>
            <a:r>
              <a:rPr lang="en-US" sz="2800" b="1" dirty="0" smtClean="0">
                <a:solidFill>
                  <a:srgbClr val="C00000"/>
                </a:solidFill>
              </a:rPr>
              <a:t>, 2011 (…continued):</a:t>
            </a:r>
            <a:endParaRPr lang="en-US" sz="2800" b="1" dirty="0">
              <a:solidFill>
                <a:srgbClr val="C00000"/>
              </a:solidFill>
            </a:endParaRPr>
          </a:p>
        </p:txBody>
      </p:sp>
      <p:sp>
        <p:nvSpPr>
          <p:cNvPr id="3" name="Content Placeholder 2"/>
          <p:cNvSpPr>
            <a:spLocks noGrp="1"/>
          </p:cNvSpPr>
          <p:nvPr>
            <p:ph idx="1"/>
          </p:nvPr>
        </p:nvSpPr>
        <p:spPr/>
        <p:txBody>
          <a:bodyPr/>
          <a:lstStyle/>
          <a:p>
            <a:r>
              <a:rPr lang="en-US" sz="2800" b="1" dirty="0" smtClean="0">
                <a:solidFill>
                  <a:srgbClr val="002060"/>
                </a:solidFill>
              </a:rPr>
              <a:t>3:45PM: Left </a:t>
            </a:r>
            <a:r>
              <a:rPr lang="en-US" sz="2800" b="1" dirty="0" err="1" smtClean="0">
                <a:solidFill>
                  <a:srgbClr val="002060"/>
                </a:solidFill>
              </a:rPr>
              <a:t>Dori</a:t>
            </a:r>
            <a:endParaRPr lang="en-US" sz="2800" b="1" dirty="0" smtClean="0">
              <a:solidFill>
                <a:srgbClr val="002060"/>
              </a:solidFill>
            </a:endParaRPr>
          </a:p>
          <a:p>
            <a:r>
              <a:rPr lang="en-US" sz="2800" b="1" dirty="0" smtClean="0">
                <a:solidFill>
                  <a:srgbClr val="002060"/>
                </a:solidFill>
              </a:rPr>
              <a:t>5:20PM: Arrived in </a:t>
            </a:r>
            <a:r>
              <a:rPr lang="en-US" sz="2800" b="1" dirty="0" err="1" smtClean="0">
                <a:solidFill>
                  <a:srgbClr val="002060"/>
                </a:solidFill>
              </a:rPr>
              <a:t>Kaya</a:t>
            </a:r>
            <a:r>
              <a:rPr lang="en-US" sz="2800" b="1" dirty="0" smtClean="0">
                <a:solidFill>
                  <a:srgbClr val="002060"/>
                </a:solidFill>
              </a:rPr>
              <a:t>, at Missionary </a:t>
            </a:r>
            <a:r>
              <a:rPr lang="en-US" sz="2800" b="1" dirty="0" err="1" smtClean="0">
                <a:solidFill>
                  <a:srgbClr val="002060"/>
                </a:solidFill>
              </a:rPr>
              <a:t>Hamid</a:t>
            </a:r>
            <a:r>
              <a:rPr lang="en-US" sz="2800" b="1" dirty="0" smtClean="0">
                <a:solidFill>
                  <a:srgbClr val="002060"/>
                </a:solidFill>
              </a:rPr>
              <a:t> </a:t>
            </a:r>
            <a:r>
              <a:rPr lang="en-US" sz="2800" b="1" dirty="0" err="1" smtClean="0">
                <a:solidFill>
                  <a:srgbClr val="002060"/>
                </a:solidFill>
              </a:rPr>
              <a:t>Maqsood</a:t>
            </a:r>
            <a:r>
              <a:rPr lang="en-US" sz="2800" b="1" dirty="0" smtClean="0">
                <a:solidFill>
                  <a:srgbClr val="002060"/>
                </a:solidFill>
              </a:rPr>
              <a:t> </a:t>
            </a:r>
            <a:r>
              <a:rPr lang="en-US" sz="2800" b="1" dirty="0" err="1" smtClean="0">
                <a:solidFill>
                  <a:srgbClr val="002060"/>
                </a:solidFill>
              </a:rPr>
              <a:t>Atif’s</a:t>
            </a:r>
            <a:r>
              <a:rPr lang="en-US" sz="2800" b="1" dirty="0" smtClean="0">
                <a:solidFill>
                  <a:srgbClr val="002060"/>
                </a:solidFill>
              </a:rPr>
              <a:t> house. </a:t>
            </a:r>
          </a:p>
          <a:p>
            <a:r>
              <a:rPr lang="en-US" sz="2800" b="1" dirty="0" smtClean="0">
                <a:solidFill>
                  <a:srgbClr val="002060"/>
                </a:solidFill>
              </a:rPr>
              <a:t>Had fourth meal of the day!</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81000"/>
            <a:ext cx="8153400" cy="990600"/>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mj-lt"/>
                <a:ea typeface="+mj-ea"/>
                <a:cs typeface="+mj-cs"/>
              </a:rPr>
              <a:t>Sunday, April 17</a:t>
            </a:r>
            <a:r>
              <a:rPr kumimoji="0" lang="en-US" sz="3200" b="1" i="0" u="none" strike="noStrike" kern="1200" cap="none" spc="0" normalizeH="0" baseline="30000" noProof="0" dirty="0" smtClean="0">
                <a:ln>
                  <a:noFill/>
                </a:ln>
                <a:solidFill>
                  <a:srgbClr val="C00000"/>
                </a:solidFill>
                <a:effectLst/>
                <a:uLnTx/>
                <a:uFillTx/>
                <a:latin typeface="+mj-lt"/>
                <a:ea typeface="+mj-ea"/>
                <a:cs typeface="+mj-cs"/>
              </a:rPr>
              <a:t>th</a:t>
            </a:r>
            <a:r>
              <a:rPr kumimoji="0" lang="en-US" sz="3200" b="1" i="0" u="none" strike="noStrike" kern="1200" cap="none" spc="0" normalizeH="0" baseline="0" noProof="0" dirty="0" smtClean="0">
                <a:ln>
                  <a:noFill/>
                </a:ln>
                <a:solidFill>
                  <a:srgbClr val="C00000"/>
                </a:solidFill>
                <a:effectLst/>
                <a:uLnTx/>
                <a:uFillTx/>
                <a:latin typeface="+mj-lt"/>
                <a:ea typeface="+mj-ea"/>
                <a:cs typeface="+mj-cs"/>
              </a:rPr>
              <a:t> - Visit to </a:t>
            </a:r>
            <a:r>
              <a:rPr kumimoji="0" lang="en-US" sz="3200" b="1" i="0" u="none" strike="noStrike" kern="1200" cap="none" spc="0" normalizeH="0" baseline="0" noProof="0" dirty="0" err="1" smtClean="0">
                <a:ln>
                  <a:noFill/>
                </a:ln>
                <a:solidFill>
                  <a:srgbClr val="C00000"/>
                </a:solidFill>
                <a:effectLst/>
                <a:uLnTx/>
                <a:uFillTx/>
                <a:latin typeface="+mj-lt"/>
                <a:ea typeface="+mj-ea"/>
                <a:cs typeface="+mj-cs"/>
              </a:rPr>
              <a:t>Kaya</a:t>
            </a:r>
            <a:r>
              <a:rPr kumimoji="0" lang="en-US" sz="3200" b="1" i="0" u="none" strike="noStrike" kern="1200" cap="none" spc="0" normalizeH="0" baseline="0" noProof="0" dirty="0" smtClean="0">
                <a:ln>
                  <a:noFill/>
                </a:ln>
                <a:solidFill>
                  <a:srgbClr val="C00000"/>
                </a:solidFill>
                <a:effectLst/>
                <a:uLnTx/>
                <a:uFillTx/>
                <a:latin typeface="+mj-lt"/>
                <a:ea typeface="+mj-ea"/>
                <a:cs typeface="+mj-cs"/>
              </a:rPr>
              <a:t> – on the way back to Ouagadougou):</a:t>
            </a:r>
          </a:p>
        </p:txBody>
      </p:sp>
      <p:grpSp>
        <p:nvGrpSpPr>
          <p:cNvPr id="13314" name="Group 50"/>
          <p:cNvGrpSpPr>
            <a:grpSpLocks/>
          </p:cNvGrpSpPr>
          <p:nvPr/>
        </p:nvGrpSpPr>
        <p:grpSpPr bwMode="auto">
          <a:xfrm>
            <a:off x="685800" y="1447800"/>
            <a:ext cx="7848600" cy="5101163"/>
            <a:chOff x="0" y="0"/>
            <a:chExt cx="48577" cy="31697"/>
          </a:xfrm>
        </p:grpSpPr>
        <p:sp>
          <p:nvSpPr>
            <p:cNvPr id="39" name="Text Box 39"/>
            <p:cNvSpPr txBox="1">
              <a:spLocks noChangeArrowheads="1"/>
            </p:cNvSpPr>
            <p:nvPr/>
          </p:nvSpPr>
          <p:spPr bwMode="auto">
            <a:xfrm>
              <a:off x="0" y="29654"/>
              <a:ext cx="48577" cy="2043"/>
            </a:xfrm>
            <a:prstGeom prst="rect">
              <a:avLst/>
            </a:prstGeom>
            <a:solidFill>
              <a:srgbClr val="FFFFFF"/>
            </a:solidFill>
            <a:ln w="317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Ahmadiyya Mosque in Kaya, Burkina Faso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4" name="Picture 44" descr="IMG_3024 - Edited"/>
            <p:cNvPicPr>
              <a:picLocks noChangeAspect="1"/>
            </p:cNvPicPr>
            <p:nvPr/>
          </p:nvPicPr>
          <p:blipFill>
            <a:blip r:embed="rId2" cstate="print"/>
            <a:srcRect/>
            <a:stretch>
              <a:fillRect/>
            </a:stretch>
          </p:blipFill>
          <p:spPr bwMode="auto">
            <a:xfrm>
              <a:off x="0" y="0"/>
              <a:ext cx="48577" cy="29654"/>
            </a:xfrm>
            <a:prstGeom prst="rect">
              <a:avLst/>
            </a:prstGeom>
            <a:noFill/>
            <a:ln w="3175">
              <a:solidFill>
                <a:srgbClr val="000000"/>
              </a:solidFill>
              <a:miter lim="800000"/>
              <a:headEnd/>
              <a:tailEnd/>
            </a:ln>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History of the ‘Bicycle Project’:</a:t>
            </a:r>
            <a:r>
              <a:rPr lang="en-US" dirty="0" smtClean="0"/>
              <a:t>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2008 a large number of </a:t>
            </a:r>
            <a:r>
              <a:rPr lang="en-US" dirty="0" err="1" smtClean="0"/>
              <a:t>Ahmadī</a:t>
            </a:r>
            <a:r>
              <a:rPr lang="en-US" dirty="0" smtClean="0"/>
              <a:t> Muslim men from Burkina Faso rode more than 600 miles on bicycles to attend the annual </a:t>
            </a:r>
            <a:r>
              <a:rPr lang="en-US" dirty="0" err="1" smtClean="0"/>
              <a:t>Jalsa</a:t>
            </a:r>
            <a:r>
              <a:rPr lang="en-US" dirty="0" smtClean="0"/>
              <a:t> </a:t>
            </a:r>
            <a:r>
              <a:rPr lang="en-US" dirty="0" err="1" smtClean="0"/>
              <a:t>Salāna</a:t>
            </a:r>
            <a:r>
              <a:rPr lang="en-US" dirty="0" smtClean="0"/>
              <a:t> in Ghana which was being graced by the presence of </a:t>
            </a:r>
            <a:r>
              <a:rPr lang="en-US" dirty="0" err="1" smtClean="0"/>
              <a:t>Hadrat</a:t>
            </a:r>
            <a:r>
              <a:rPr lang="en-US" dirty="0" smtClean="0"/>
              <a:t> </a:t>
            </a:r>
            <a:r>
              <a:rPr lang="en-US" dirty="0" err="1" smtClean="0"/>
              <a:t>Khalīfatul</a:t>
            </a:r>
            <a:r>
              <a:rPr lang="en-US" dirty="0" smtClean="0"/>
              <a:t> </a:t>
            </a:r>
            <a:r>
              <a:rPr lang="en-US" dirty="0" err="1" smtClean="0"/>
              <a:t>Masīh</a:t>
            </a:r>
            <a:r>
              <a:rPr lang="en-US" dirty="0" smtClean="0"/>
              <a:t> Al-</a:t>
            </a:r>
            <a:r>
              <a:rPr lang="en-US" dirty="0" err="1" smtClean="0"/>
              <a:t>Khamis</a:t>
            </a:r>
            <a:r>
              <a:rPr lang="en-US" dirty="0" smtClean="0"/>
              <a:t> (</a:t>
            </a:r>
            <a:r>
              <a:rPr lang="en-US" dirty="0" err="1" smtClean="0"/>
              <a:t>ayyadahullahu</a:t>
            </a:r>
            <a:r>
              <a:rPr lang="en-US" dirty="0" smtClean="0"/>
              <a:t> </a:t>
            </a:r>
            <a:r>
              <a:rPr lang="en-US" dirty="0" err="1" smtClean="0"/>
              <a:t>ta‘ala</a:t>
            </a:r>
            <a:r>
              <a:rPr lang="en-US" dirty="0" smtClean="0"/>
              <a:t> </a:t>
            </a:r>
            <a:r>
              <a:rPr lang="en-US" dirty="0" err="1" smtClean="0"/>
              <a:t>binasrihil-‘aziz</a:t>
            </a:r>
            <a:r>
              <a:rPr lang="en-US" dirty="0" smtClean="0"/>
              <a:t>). </a:t>
            </a:r>
          </a:p>
          <a:p>
            <a:r>
              <a:rPr lang="en-US" dirty="0" smtClean="0"/>
              <a:t>This effort was mentioned by Huzur(ayyadahullahu ta‘ala binasrihil-‘aziz) in his Friday sermon of May 9, 2008.</a:t>
            </a:r>
          </a:p>
          <a:p>
            <a:r>
              <a:rPr lang="en-US" dirty="0" smtClean="0"/>
              <a:t>A TV correspondent asked one of the bikers from Burkina Faso how had he travelled on such a dilapidated bicycle. The reply was that </a:t>
            </a:r>
            <a:r>
              <a:rPr lang="en-US" dirty="0" smtClean="0">
                <a:solidFill>
                  <a:srgbClr val="FF0000"/>
                </a:solidFill>
              </a:rPr>
              <a:t>“…no doubt the bicycle was dilapidated but the faith was strong.”</a:t>
            </a:r>
            <a:r>
              <a:rPr lang="en-US" dirty="0" smtClean="0"/>
              <a:t> This response was broadcasted on national television with striking headlines!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609600"/>
            <a:ext cx="8153400" cy="990600"/>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mj-lt"/>
                <a:ea typeface="+mj-ea"/>
                <a:cs typeface="+mj-cs"/>
              </a:rPr>
              <a:t>Sunday, April 17</a:t>
            </a:r>
            <a:r>
              <a:rPr kumimoji="0" lang="en-US" sz="3200" b="1" i="0" u="none" strike="noStrike" kern="1200" cap="none" spc="0" normalizeH="0" baseline="30000" noProof="0" dirty="0" smtClean="0">
                <a:ln>
                  <a:noFill/>
                </a:ln>
                <a:solidFill>
                  <a:srgbClr val="C00000"/>
                </a:solidFill>
                <a:effectLst/>
                <a:uLnTx/>
                <a:uFillTx/>
                <a:latin typeface="+mj-lt"/>
                <a:ea typeface="+mj-ea"/>
                <a:cs typeface="+mj-cs"/>
              </a:rPr>
              <a:t>th</a:t>
            </a:r>
            <a:r>
              <a:rPr kumimoji="0" lang="en-US" sz="3200" b="1" i="0" u="none" strike="noStrike" kern="1200" cap="none" spc="0" normalizeH="0" baseline="0" noProof="0" dirty="0" smtClean="0">
                <a:ln>
                  <a:noFill/>
                </a:ln>
                <a:solidFill>
                  <a:srgbClr val="C00000"/>
                </a:solidFill>
                <a:effectLst/>
                <a:uLnTx/>
                <a:uFillTx/>
                <a:latin typeface="+mj-lt"/>
                <a:ea typeface="+mj-ea"/>
                <a:cs typeface="+mj-cs"/>
              </a:rPr>
              <a:t> - Visit to </a:t>
            </a:r>
            <a:r>
              <a:rPr kumimoji="0" lang="en-US" sz="3200" b="1" i="0" u="none" strike="noStrike" kern="1200" cap="none" spc="0" normalizeH="0" baseline="0" noProof="0" dirty="0" err="1" smtClean="0">
                <a:ln>
                  <a:noFill/>
                </a:ln>
                <a:solidFill>
                  <a:srgbClr val="C00000"/>
                </a:solidFill>
                <a:effectLst/>
                <a:uLnTx/>
                <a:uFillTx/>
                <a:latin typeface="+mj-lt"/>
                <a:ea typeface="+mj-ea"/>
                <a:cs typeface="+mj-cs"/>
              </a:rPr>
              <a:t>Kaya</a:t>
            </a:r>
            <a:r>
              <a:rPr lang="en-US" sz="3200" b="1" dirty="0" smtClean="0">
                <a:solidFill>
                  <a:srgbClr val="C00000"/>
                </a:solidFill>
                <a:latin typeface="+mj-lt"/>
                <a:ea typeface="+mj-ea"/>
                <a:cs typeface="+mj-cs"/>
              </a:rPr>
              <a:t>: </a:t>
            </a:r>
            <a:r>
              <a:rPr lang="en-US" sz="3200" b="1" dirty="0" err="1" smtClean="0">
                <a:solidFill>
                  <a:srgbClr val="C00000"/>
                </a:solidFill>
                <a:latin typeface="+mj-lt"/>
                <a:ea typeface="+mj-ea"/>
                <a:cs typeface="+mj-cs"/>
              </a:rPr>
              <a:t>Ahmadiyya</a:t>
            </a:r>
            <a:r>
              <a:rPr lang="en-US" sz="3200" b="1" dirty="0" smtClean="0">
                <a:solidFill>
                  <a:srgbClr val="C00000"/>
                </a:solidFill>
                <a:latin typeface="+mj-lt"/>
                <a:ea typeface="+mj-ea"/>
                <a:cs typeface="+mj-cs"/>
              </a:rPr>
              <a:t> School in </a:t>
            </a:r>
            <a:r>
              <a:rPr lang="en-US" sz="3200" b="1" dirty="0" err="1" smtClean="0">
                <a:solidFill>
                  <a:srgbClr val="C00000"/>
                </a:solidFill>
                <a:latin typeface="+mj-lt"/>
                <a:ea typeface="+mj-ea"/>
                <a:cs typeface="+mj-cs"/>
              </a:rPr>
              <a:t>Kaya</a:t>
            </a:r>
            <a:r>
              <a:rPr lang="en-US" sz="3200" b="1" dirty="0" smtClean="0">
                <a:solidFill>
                  <a:srgbClr val="C00000"/>
                </a:solidFill>
                <a:latin typeface="+mj-lt"/>
                <a:ea typeface="+mj-ea"/>
                <a:cs typeface="+mj-cs"/>
              </a:rPr>
              <a:t>, Burkina Faso:</a:t>
            </a:r>
            <a:endParaRPr kumimoji="0" lang="en-US" sz="3200" b="1" i="0" u="none" strike="noStrike" kern="1200" cap="none" spc="0" normalizeH="0" baseline="0" noProof="0" dirty="0" smtClean="0">
              <a:ln>
                <a:noFill/>
              </a:ln>
              <a:solidFill>
                <a:srgbClr val="C00000"/>
              </a:solidFill>
              <a:effectLst/>
              <a:uLnTx/>
              <a:uFillTx/>
              <a:latin typeface="+mj-lt"/>
              <a:ea typeface="+mj-ea"/>
              <a:cs typeface="+mj-cs"/>
            </a:endParaRPr>
          </a:p>
        </p:txBody>
      </p:sp>
      <p:pic>
        <p:nvPicPr>
          <p:cNvPr id="41" name="Picture 41" descr="IMG_2994"/>
          <p:cNvPicPr>
            <a:picLocks noChangeAspect="1"/>
          </p:cNvPicPr>
          <p:nvPr/>
        </p:nvPicPr>
        <p:blipFill>
          <a:blip r:embed="rId2" cstate="print"/>
          <a:srcRect/>
          <a:stretch>
            <a:fillRect/>
          </a:stretch>
        </p:blipFill>
        <p:spPr bwMode="auto">
          <a:xfrm>
            <a:off x="609600" y="1754296"/>
            <a:ext cx="7772400" cy="472270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C00000"/>
                </a:solidFill>
              </a:rPr>
              <a:t>April 17</a:t>
            </a:r>
            <a:r>
              <a:rPr lang="en-US" sz="2800" b="1" baseline="30000" dirty="0" smtClean="0">
                <a:solidFill>
                  <a:srgbClr val="C00000"/>
                </a:solidFill>
              </a:rPr>
              <a:t>th</a:t>
            </a:r>
            <a:r>
              <a:rPr lang="en-US" sz="2800" b="1" dirty="0" smtClean="0">
                <a:solidFill>
                  <a:srgbClr val="C00000"/>
                </a:solidFill>
              </a:rPr>
              <a:t>, 2011 (…continued):</a:t>
            </a:r>
            <a:endParaRPr lang="en-US" sz="2800" b="1" dirty="0">
              <a:solidFill>
                <a:srgbClr val="C00000"/>
              </a:solidFill>
            </a:endParaRPr>
          </a:p>
        </p:txBody>
      </p:sp>
      <p:sp>
        <p:nvSpPr>
          <p:cNvPr id="3" name="Content Placeholder 2"/>
          <p:cNvSpPr>
            <a:spLocks noGrp="1"/>
          </p:cNvSpPr>
          <p:nvPr>
            <p:ph idx="1"/>
          </p:nvPr>
        </p:nvSpPr>
        <p:spPr>
          <a:xfrm>
            <a:off x="457200" y="1935480"/>
            <a:ext cx="4191000" cy="3931920"/>
          </a:xfrm>
        </p:spPr>
        <p:txBody>
          <a:bodyPr>
            <a:normAutofit/>
          </a:bodyPr>
          <a:lstStyle/>
          <a:p>
            <a:r>
              <a:rPr lang="en-US" sz="2800" b="1" dirty="0" smtClean="0">
                <a:solidFill>
                  <a:srgbClr val="002060"/>
                </a:solidFill>
              </a:rPr>
              <a:t>7:10PM: Arrived back in Ouagadougou</a:t>
            </a:r>
          </a:p>
          <a:p>
            <a:r>
              <a:rPr lang="en-US" sz="2800" b="1" dirty="0" smtClean="0">
                <a:solidFill>
                  <a:srgbClr val="002060"/>
                </a:solidFill>
              </a:rPr>
              <a:t>Offered </a:t>
            </a:r>
            <a:r>
              <a:rPr lang="en-US" sz="2800" b="1" dirty="0" err="1" smtClean="0">
                <a:solidFill>
                  <a:srgbClr val="002060"/>
                </a:solidFill>
              </a:rPr>
              <a:t>Maghrib</a:t>
            </a:r>
            <a:r>
              <a:rPr lang="en-US" sz="2800" b="1" dirty="0" smtClean="0">
                <a:solidFill>
                  <a:srgbClr val="002060"/>
                </a:solidFill>
              </a:rPr>
              <a:t> and </a:t>
            </a:r>
            <a:r>
              <a:rPr lang="en-US" sz="2800" b="1" dirty="0" err="1" smtClean="0">
                <a:solidFill>
                  <a:srgbClr val="002060"/>
                </a:solidFill>
              </a:rPr>
              <a:t>Isha</a:t>
            </a:r>
            <a:r>
              <a:rPr lang="en-US" sz="2800" b="1" dirty="0" smtClean="0">
                <a:solidFill>
                  <a:srgbClr val="002060"/>
                </a:solidFill>
              </a:rPr>
              <a:t> Prayers in the mosque. </a:t>
            </a:r>
          </a:p>
          <a:p>
            <a:r>
              <a:rPr lang="en-US" sz="2800" b="1" dirty="0" smtClean="0">
                <a:solidFill>
                  <a:srgbClr val="002060"/>
                </a:solidFill>
              </a:rPr>
              <a:t>Had fifth meal of </a:t>
            </a:r>
          </a:p>
          <a:p>
            <a:pPr>
              <a:buNone/>
            </a:pPr>
            <a:r>
              <a:rPr lang="en-US" b="1" dirty="0" smtClean="0">
                <a:solidFill>
                  <a:srgbClr val="002060"/>
                </a:solidFill>
              </a:rPr>
              <a:t>    </a:t>
            </a:r>
            <a:r>
              <a:rPr lang="en-US" sz="2800" b="1" dirty="0" smtClean="0">
                <a:solidFill>
                  <a:srgbClr val="002060"/>
                </a:solidFill>
              </a:rPr>
              <a:t>the day!</a:t>
            </a:r>
            <a:endParaRPr lang="en-US" sz="2800" dirty="0"/>
          </a:p>
        </p:txBody>
      </p:sp>
      <p:pic>
        <p:nvPicPr>
          <p:cNvPr id="15362" name="Picture 31" descr="Q:\Photos-2\Ansar\2011-04-19 - BF Visit\IMG_2981.JPG"/>
          <p:cNvPicPr>
            <a:picLocks noChangeAspect="1" noChangeArrowheads="1"/>
          </p:cNvPicPr>
          <p:nvPr/>
        </p:nvPicPr>
        <p:blipFill>
          <a:blip r:embed="rId2" cstate="print"/>
          <a:srcRect/>
          <a:stretch>
            <a:fillRect/>
          </a:stretch>
        </p:blipFill>
        <p:spPr bwMode="auto">
          <a:xfrm>
            <a:off x="4114800" y="3505200"/>
            <a:ext cx="4642341"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876800"/>
          </a:xfrm>
        </p:spPr>
        <p:txBody>
          <a:bodyPr>
            <a:normAutofit fontScale="85000" lnSpcReduction="20000"/>
          </a:bodyPr>
          <a:lstStyle/>
          <a:p>
            <a:r>
              <a:rPr lang="en-US" dirty="0" smtClean="0"/>
              <a:t>5:00AM:  Offered </a:t>
            </a:r>
            <a:r>
              <a:rPr lang="en-US" dirty="0" err="1" smtClean="0"/>
              <a:t>Fajr</a:t>
            </a:r>
            <a:r>
              <a:rPr lang="en-US" dirty="0" smtClean="0"/>
              <a:t> Prayers.</a:t>
            </a:r>
          </a:p>
          <a:p>
            <a:r>
              <a:rPr lang="en-US" dirty="0" smtClean="0"/>
              <a:t>The mosque was almost full at this time because the annual refresher course for all </a:t>
            </a:r>
            <a:r>
              <a:rPr lang="en-US" i="1" dirty="0" err="1" smtClean="0"/>
              <a:t>Mu‘allimin</a:t>
            </a:r>
            <a:r>
              <a:rPr lang="en-US" dirty="0" smtClean="0"/>
              <a:t> in Burkina Faso was being held during that week. A young </a:t>
            </a:r>
            <a:r>
              <a:rPr lang="en-US" i="1" dirty="0" err="1" smtClean="0"/>
              <a:t>Mu‘allim</a:t>
            </a:r>
            <a:r>
              <a:rPr lang="en-US" dirty="0" smtClean="0"/>
              <a:t> who was attending the refresher course gave a </a:t>
            </a:r>
            <a:r>
              <a:rPr lang="en-US" dirty="0" err="1" smtClean="0"/>
              <a:t>Dars</a:t>
            </a:r>
            <a:r>
              <a:rPr lang="en-US" dirty="0" smtClean="0"/>
              <a:t> of the Holy </a:t>
            </a:r>
            <a:r>
              <a:rPr lang="en-US" dirty="0" err="1" smtClean="0"/>
              <a:t>Qur'ān</a:t>
            </a:r>
            <a:r>
              <a:rPr lang="en-US" dirty="0" smtClean="0"/>
              <a:t> (in French) after the </a:t>
            </a:r>
            <a:r>
              <a:rPr lang="en-US" dirty="0" err="1" smtClean="0"/>
              <a:t>Fajr</a:t>
            </a:r>
            <a:r>
              <a:rPr lang="en-US" dirty="0" smtClean="0"/>
              <a:t> Prayer.  </a:t>
            </a:r>
          </a:p>
          <a:p>
            <a:r>
              <a:rPr lang="en-US" dirty="0" smtClean="0"/>
              <a:t>10:30 AM: </a:t>
            </a:r>
            <a:r>
              <a:rPr lang="en-US" b="1" dirty="0" smtClean="0">
                <a:solidFill>
                  <a:srgbClr val="FF0000"/>
                </a:solidFill>
              </a:rPr>
              <a:t>Bicycle Distribution Ceremony </a:t>
            </a:r>
            <a:r>
              <a:rPr lang="en-US" dirty="0" smtClean="0"/>
              <a:t>started with the recitation of the Holy </a:t>
            </a:r>
            <a:r>
              <a:rPr lang="en-US" dirty="0" err="1" smtClean="0"/>
              <a:t>Qur'ān</a:t>
            </a:r>
            <a:r>
              <a:rPr lang="en-US" dirty="0" smtClean="0"/>
              <a:t> followed by recitation of a poem of the Promised Messiah (peace be on him). </a:t>
            </a:r>
          </a:p>
          <a:p>
            <a:r>
              <a:rPr lang="en-US" dirty="0" err="1" smtClean="0"/>
              <a:t>Sadr</a:t>
            </a:r>
            <a:r>
              <a:rPr lang="en-US" dirty="0" smtClean="0"/>
              <a:t> Sahib addressed the gathering and gave the background of the project, why it was started, and how generously members of </a:t>
            </a:r>
            <a:r>
              <a:rPr lang="en-US" dirty="0" err="1" smtClean="0"/>
              <a:t>Majlis</a:t>
            </a:r>
            <a:r>
              <a:rPr lang="en-US" dirty="0" smtClean="0"/>
              <a:t> </a:t>
            </a:r>
            <a:r>
              <a:rPr lang="en-US" dirty="0" err="1" smtClean="0"/>
              <a:t>Ansārullāh</a:t>
            </a:r>
            <a:r>
              <a:rPr lang="en-US" dirty="0" smtClean="0"/>
              <a:t>, USA contributed towards this project which enabled us to complete it within one year. </a:t>
            </a:r>
            <a:r>
              <a:rPr lang="en-US" dirty="0" err="1" smtClean="0"/>
              <a:t>Sadr</a:t>
            </a:r>
            <a:r>
              <a:rPr lang="en-US" dirty="0" smtClean="0"/>
              <a:t> Sahib spoke in English and Dr. </a:t>
            </a:r>
            <a:r>
              <a:rPr lang="en-US" dirty="0" err="1" smtClean="0"/>
              <a:t>Mahmood</a:t>
            </a:r>
            <a:r>
              <a:rPr lang="en-US" dirty="0" smtClean="0"/>
              <a:t> </a:t>
            </a:r>
            <a:r>
              <a:rPr lang="en-US" dirty="0" err="1" smtClean="0"/>
              <a:t>Bhunnoo</a:t>
            </a:r>
            <a:r>
              <a:rPr lang="en-US" dirty="0" smtClean="0"/>
              <a:t> (who manages the </a:t>
            </a:r>
            <a:r>
              <a:rPr lang="en-US" dirty="0" err="1" smtClean="0"/>
              <a:t>Ahmadiyya</a:t>
            </a:r>
            <a:r>
              <a:rPr lang="en-US" dirty="0" smtClean="0"/>
              <a:t> Muslim hospital in Ouagadougou) translated his address into French.</a:t>
            </a:r>
          </a:p>
          <a:p>
            <a:endParaRPr lang="en-US" dirty="0" smtClean="0"/>
          </a:p>
        </p:txBody>
      </p:sp>
      <p:sp>
        <p:nvSpPr>
          <p:cNvPr id="4" name="Title 1"/>
          <p:cNvSpPr txBox="1">
            <a:spLocks/>
          </p:cNvSpPr>
          <p:nvPr/>
        </p:nvSpPr>
        <p:spPr>
          <a:xfrm>
            <a:off x="609600" y="381000"/>
            <a:ext cx="8153400" cy="990600"/>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rgbClr val="C00000"/>
                </a:solidFill>
                <a:latin typeface="+mj-lt"/>
                <a:ea typeface="+mj-ea"/>
                <a:cs typeface="+mj-cs"/>
              </a:rPr>
              <a:t>Mon</a:t>
            </a:r>
            <a:r>
              <a:rPr kumimoji="0" lang="en-US" sz="3200" b="1" i="0" u="none" strike="noStrike" kern="1200" cap="none" spc="0" normalizeH="0" baseline="0" noProof="0" dirty="0" smtClean="0">
                <a:ln>
                  <a:noFill/>
                </a:ln>
                <a:solidFill>
                  <a:srgbClr val="C00000"/>
                </a:solidFill>
                <a:effectLst/>
                <a:uLnTx/>
                <a:uFillTx/>
                <a:latin typeface="+mj-lt"/>
                <a:ea typeface="+mj-ea"/>
                <a:cs typeface="+mj-cs"/>
              </a:rPr>
              <a:t>day, April 18</a:t>
            </a:r>
            <a:r>
              <a:rPr kumimoji="0" lang="en-US" sz="3200" b="1" i="0" u="none" strike="noStrike" kern="1200" cap="none" spc="0" normalizeH="0" baseline="30000" noProof="0" dirty="0" smtClean="0">
                <a:ln>
                  <a:noFill/>
                </a:ln>
                <a:solidFill>
                  <a:srgbClr val="C00000"/>
                </a:solidFill>
                <a:effectLst/>
                <a:uLnTx/>
                <a:uFillTx/>
                <a:latin typeface="+mj-lt"/>
                <a:ea typeface="+mj-ea"/>
                <a:cs typeface="+mj-cs"/>
              </a:rPr>
              <a:t>th</a:t>
            </a:r>
            <a:r>
              <a:rPr kumimoji="0" lang="en-US" sz="3200" b="1" i="0" u="none" strike="noStrike" kern="1200" cap="none" spc="0" normalizeH="0" baseline="0" noProof="0" dirty="0" smtClean="0">
                <a:ln>
                  <a:noFill/>
                </a:ln>
                <a:solidFill>
                  <a:srgbClr val="C00000"/>
                </a:solidFill>
                <a:effectLst/>
                <a:uLnTx/>
                <a:uFillTx/>
                <a:latin typeface="+mj-lt"/>
                <a:ea typeface="+mj-ea"/>
                <a:cs typeface="+mj-cs"/>
              </a:rPr>
              <a:t> – Bicycle</a:t>
            </a:r>
            <a:r>
              <a:rPr kumimoji="0" lang="en-US" sz="3200" b="1" i="0" u="none" strike="noStrike" kern="1200" cap="none" spc="0" normalizeH="0" noProof="0" dirty="0" smtClean="0">
                <a:ln>
                  <a:noFill/>
                </a:ln>
                <a:solidFill>
                  <a:srgbClr val="C00000"/>
                </a:solidFill>
                <a:effectLst/>
                <a:uLnTx/>
                <a:uFillTx/>
                <a:latin typeface="+mj-lt"/>
                <a:ea typeface="+mj-ea"/>
                <a:cs typeface="+mj-cs"/>
              </a:rPr>
              <a:t> Distribution Ceremony:</a:t>
            </a:r>
            <a:endParaRPr kumimoji="0" lang="en-US" sz="3200" b="1" i="0" u="none" strike="noStrike" kern="120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876800"/>
          </a:xfrm>
        </p:spPr>
        <p:txBody>
          <a:bodyPr>
            <a:normAutofit fontScale="77500" lnSpcReduction="20000"/>
          </a:bodyPr>
          <a:lstStyle/>
          <a:p>
            <a:r>
              <a:rPr lang="en-US" dirty="0" err="1" smtClean="0"/>
              <a:t>Rachid</a:t>
            </a:r>
            <a:r>
              <a:rPr lang="en-US" dirty="0" smtClean="0"/>
              <a:t> </a:t>
            </a:r>
            <a:r>
              <a:rPr lang="en-US" dirty="0" err="1" smtClean="0"/>
              <a:t>Traoré</a:t>
            </a:r>
            <a:r>
              <a:rPr lang="en-US" dirty="0" smtClean="0"/>
              <a:t>, </a:t>
            </a:r>
            <a:r>
              <a:rPr lang="en-US" dirty="0" err="1" smtClean="0"/>
              <a:t>Sadr</a:t>
            </a:r>
            <a:r>
              <a:rPr lang="en-US" dirty="0" smtClean="0"/>
              <a:t> </a:t>
            </a:r>
            <a:r>
              <a:rPr lang="en-US" dirty="0" err="1" smtClean="0"/>
              <a:t>Majlis</a:t>
            </a:r>
            <a:r>
              <a:rPr lang="en-US" dirty="0" smtClean="0"/>
              <a:t> </a:t>
            </a:r>
            <a:r>
              <a:rPr lang="en-US" dirty="0" err="1" smtClean="0"/>
              <a:t>Ansārullāh</a:t>
            </a:r>
            <a:r>
              <a:rPr lang="en-US" dirty="0" smtClean="0"/>
              <a:t>, Burkina Faso, thanked </a:t>
            </a:r>
            <a:r>
              <a:rPr lang="en-US" dirty="0" err="1" smtClean="0"/>
              <a:t>Majlis</a:t>
            </a:r>
            <a:r>
              <a:rPr lang="en-US" dirty="0" smtClean="0"/>
              <a:t> </a:t>
            </a:r>
            <a:r>
              <a:rPr lang="en-US" dirty="0" err="1" smtClean="0"/>
              <a:t>Ansārullāh</a:t>
            </a:r>
            <a:r>
              <a:rPr lang="en-US" dirty="0" smtClean="0"/>
              <a:t> USA and said that these bicycles may not seem a big thing to someone living in the West but in Burkina Faso, it is like having a Mercedes Benz car. </a:t>
            </a:r>
          </a:p>
          <a:p>
            <a:r>
              <a:rPr lang="en-US" dirty="0" smtClean="0"/>
              <a:t>The Head of Burkina Faso Red Cross, </a:t>
            </a:r>
            <a:r>
              <a:rPr lang="en-US" dirty="0" err="1" smtClean="0"/>
              <a:t>Moussa</a:t>
            </a:r>
            <a:r>
              <a:rPr lang="en-US" dirty="0" smtClean="0"/>
              <a:t> </a:t>
            </a:r>
            <a:r>
              <a:rPr lang="en-US" dirty="0" err="1" smtClean="0"/>
              <a:t>Ouattara</a:t>
            </a:r>
            <a:r>
              <a:rPr lang="en-US" dirty="0" smtClean="0"/>
              <a:t>, spoke for a few minutes emphasizing the importance and significance of these kinds of projects. </a:t>
            </a:r>
          </a:p>
          <a:p>
            <a:r>
              <a:rPr lang="en-US" dirty="0" smtClean="0"/>
              <a:t>At the end the </a:t>
            </a:r>
            <a:r>
              <a:rPr lang="en-US" dirty="0" err="1" smtClean="0"/>
              <a:t>Amīr</a:t>
            </a:r>
            <a:r>
              <a:rPr lang="en-US" dirty="0" smtClean="0"/>
              <a:t> of Burkina Faso addressed the gathering. He quoted a verse of the Holy </a:t>
            </a:r>
            <a:r>
              <a:rPr lang="en-US" dirty="0" err="1" smtClean="0"/>
              <a:t>Qur'ān</a:t>
            </a:r>
            <a:r>
              <a:rPr lang="en-US" dirty="0" smtClean="0"/>
              <a:t> that states that the real believers, even if they are in need themselves, give to the needy without discrimination. He then read the 9th condition of </a:t>
            </a:r>
            <a:r>
              <a:rPr lang="en-US" dirty="0" err="1" smtClean="0"/>
              <a:t>Bai’at</a:t>
            </a:r>
            <a:r>
              <a:rPr lang="en-US" dirty="0" smtClean="0"/>
              <a:t> which states: “That he/she shall keep himself/herself occupied in the service of God’s creatures for His sake only and shall endeavor towards the beneficence of mankind to the best of his/her God-given abilities and powers.” He said that members of </a:t>
            </a:r>
            <a:r>
              <a:rPr lang="en-US" dirty="0" err="1" smtClean="0"/>
              <a:t>Majlis</a:t>
            </a:r>
            <a:r>
              <a:rPr lang="en-US" dirty="0" smtClean="0"/>
              <a:t> </a:t>
            </a:r>
            <a:r>
              <a:rPr lang="en-US" dirty="0" err="1" smtClean="0"/>
              <a:t>Ansārullāh</a:t>
            </a:r>
            <a:r>
              <a:rPr lang="en-US" dirty="0" smtClean="0"/>
              <a:t> USA are truly fulfilling this condition of their </a:t>
            </a:r>
            <a:r>
              <a:rPr lang="en-US" dirty="0" err="1" smtClean="0"/>
              <a:t>Bai’at</a:t>
            </a:r>
            <a:r>
              <a:rPr lang="en-US" dirty="0" smtClean="0"/>
              <a:t> through their willingness to take on this project that will provide much needed help to the community in Burkina Faso. </a:t>
            </a:r>
          </a:p>
        </p:txBody>
      </p:sp>
      <p:sp>
        <p:nvSpPr>
          <p:cNvPr id="4" name="Title 1"/>
          <p:cNvSpPr txBox="1">
            <a:spLocks/>
          </p:cNvSpPr>
          <p:nvPr/>
        </p:nvSpPr>
        <p:spPr>
          <a:xfrm>
            <a:off x="609600" y="381000"/>
            <a:ext cx="8153400" cy="990600"/>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rgbClr val="C00000"/>
                </a:solidFill>
                <a:latin typeface="+mj-lt"/>
                <a:ea typeface="+mj-ea"/>
                <a:cs typeface="+mj-cs"/>
              </a:rPr>
              <a:t>Mon</a:t>
            </a:r>
            <a:r>
              <a:rPr kumimoji="0" lang="en-US" sz="3200" b="1" i="0" u="none" strike="noStrike" kern="1200" cap="none" spc="0" normalizeH="0" baseline="0" noProof="0" dirty="0" smtClean="0">
                <a:ln>
                  <a:noFill/>
                </a:ln>
                <a:solidFill>
                  <a:srgbClr val="C00000"/>
                </a:solidFill>
                <a:effectLst/>
                <a:uLnTx/>
                <a:uFillTx/>
                <a:latin typeface="+mj-lt"/>
                <a:ea typeface="+mj-ea"/>
                <a:cs typeface="+mj-cs"/>
              </a:rPr>
              <a:t>day, April 18</a:t>
            </a:r>
            <a:r>
              <a:rPr kumimoji="0" lang="en-US" sz="3200" b="1" i="0" u="none" strike="noStrike" kern="1200" cap="none" spc="0" normalizeH="0" baseline="30000" noProof="0" dirty="0" smtClean="0">
                <a:ln>
                  <a:noFill/>
                </a:ln>
                <a:solidFill>
                  <a:srgbClr val="C00000"/>
                </a:solidFill>
                <a:effectLst/>
                <a:uLnTx/>
                <a:uFillTx/>
                <a:latin typeface="+mj-lt"/>
                <a:ea typeface="+mj-ea"/>
                <a:cs typeface="+mj-cs"/>
              </a:rPr>
              <a:t>th</a:t>
            </a:r>
            <a:r>
              <a:rPr kumimoji="0" lang="en-US" sz="3200" b="1" i="0" u="none" strike="noStrike" kern="1200" cap="none" spc="0" normalizeH="0" baseline="0" noProof="0" dirty="0" smtClean="0">
                <a:ln>
                  <a:noFill/>
                </a:ln>
                <a:solidFill>
                  <a:srgbClr val="C00000"/>
                </a:solidFill>
                <a:effectLst/>
                <a:uLnTx/>
                <a:uFillTx/>
                <a:latin typeface="+mj-lt"/>
                <a:ea typeface="+mj-ea"/>
                <a:cs typeface="+mj-cs"/>
              </a:rPr>
              <a:t> – Bicycle</a:t>
            </a:r>
            <a:r>
              <a:rPr kumimoji="0" lang="en-US" sz="3200" b="1" i="0" u="none" strike="noStrike" kern="1200" cap="none" spc="0" normalizeH="0" noProof="0" dirty="0" smtClean="0">
                <a:ln>
                  <a:noFill/>
                </a:ln>
                <a:solidFill>
                  <a:srgbClr val="C00000"/>
                </a:solidFill>
                <a:effectLst/>
                <a:uLnTx/>
                <a:uFillTx/>
                <a:latin typeface="+mj-lt"/>
                <a:ea typeface="+mj-ea"/>
                <a:cs typeface="+mj-cs"/>
              </a:rPr>
              <a:t> Distribution Ceremony … continued:</a:t>
            </a:r>
            <a:endParaRPr kumimoji="0" lang="en-US" sz="3200" b="1" i="0" u="none" strike="noStrike" kern="120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7" descr="IMG_2752"/>
          <p:cNvPicPr>
            <a:picLocks noChangeAspect="1"/>
          </p:cNvPicPr>
          <p:nvPr/>
        </p:nvPicPr>
        <p:blipFill>
          <a:blip r:embed="rId2" cstate="print"/>
          <a:srcRect/>
          <a:stretch>
            <a:fillRect/>
          </a:stretch>
        </p:blipFill>
        <p:spPr bwMode="auto">
          <a:xfrm>
            <a:off x="685800" y="1447800"/>
            <a:ext cx="7822000" cy="4891855"/>
          </a:xfrm>
          <a:prstGeom prst="rect">
            <a:avLst/>
          </a:prstGeom>
          <a:noFill/>
        </p:spPr>
      </p:pic>
      <p:sp>
        <p:nvSpPr>
          <p:cNvPr id="10" name="Rectangle 9"/>
          <p:cNvSpPr/>
          <p:nvPr/>
        </p:nvSpPr>
        <p:spPr>
          <a:xfrm>
            <a:off x="609600" y="685800"/>
            <a:ext cx="7772400" cy="707886"/>
          </a:xfrm>
          <a:prstGeom prst="rect">
            <a:avLst/>
          </a:prstGeom>
        </p:spPr>
        <p:txBody>
          <a:bodyPr wrap="square">
            <a:spAutoFit/>
          </a:bodyPr>
          <a:lstStyle/>
          <a:p>
            <a:r>
              <a:rPr lang="en-US" sz="2000" b="1" dirty="0" smtClean="0">
                <a:solidFill>
                  <a:srgbClr val="002060"/>
                </a:solidFill>
                <a:latin typeface="+mj-lt"/>
              </a:rPr>
              <a:t>Bicycles are being assembled in the Mission House compound in Ouagadougou, Burkina Faso</a:t>
            </a:r>
            <a:r>
              <a:rPr lang="it-IT" sz="2000" b="1" dirty="0" smtClean="0">
                <a:solidFill>
                  <a:srgbClr val="002060"/>
                </a:solidFill>
                <a:latin typeface="+mj-lt"/>
              </a:rPr>
              <a:t>:</a:t>
            </a:r>
            <a:endParaRPr lang="en-US" sz="2000" dirty="0">
              <a:latin typeface="+mj-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432137"/>
            <a:ext cx="7772400" cy="1015663"/>
          </a:xfrm>
          <a:prstGeom prst="rect">
            <a:avLst/>
          </a:prstGeom>
        </p:spPr>
        <p:txBody>
          <a:bodyPr wrap="square">
            <a:spAutoFit/>
          </a:bodyPr>
          <a:lstStyle/>
          <a:p>
            <a:r>
              <a:rPr lang="en-US" sz="2000" b="1" dirty="0" smtClean="0">
                <a:solidFill>
                  <a:srgbClr val="002060"/>
                </a:solidFill>
                <a:latin typeface="+mj-lt"/>
              </a:rPr>
              <a:t>View of the Stage. Front Row (left to right) Dr. </a:t>
            </a:r>
            <a:r>
              <a:rPr lang="en-US" sz="2000" b="1" dirty="0" err="1" smtClean="0">
                <a:solidFill>
                  <a:srgbClr val="002060"/>
                </a:solidFill>
                <a:latin typeface="+mj-lt"/>
              </a:rPr>
              <a:t>Wajeeh</a:t>
            </a:r>
            <a:r>
              <a:rPr lang="en-US" sz="2000" b="1" dirty="0" smtClean="0">
                <a:solidFill>
                  <a:srgbClr val="002060"/>
                </a:solidFill>
                <a:latin typeface="+mj-lt"/>
              </a:rPr>
              <a:t> </a:t>
            </a:r>
            <a:r>
              <a:rPr lang="en-US" sz="2000" b="1" dirty="0" err="1" smtClean="0">
                <a:solidFill>
                  <a:srgbClr val="002060"/>
                </a:solidFill>
                <a:latin typeface="+mj-lt"/>
              </a:rPr>
              <a:t>Bajwa</a:t>
            </a:r>
            <a:r>
              <a:rPr lang="en-US" sz="2000" b="1" dirty="0" smtClean="0">
                <a:solidFill>
                  <a:srgbClr val="002060"/>
                </a:solidFill>
                <a:latin typeface="+mj-lt"/>
              </a:rPr>
              <a:t>, </a:t>
            </a:r>
            <a:r>
              <a:rPr lang="en-US" sz="2000" b="1" dirty="0" err="1" smtClean="0">
                <a:solidFill>
                  <a:srgbClr val="002060"/>
                </a:solidFill>
                <a:latin typeface="+mj-lt"/>
              </a:rPr>
              <a:t>Sadr</a:t>
            </a:r>
            <a:r>
              <a:rPr lang="en-US" sz="2000" b="1" dirty="0" smtClean="0">
                <a:solidFill>
                  <a:srgbClr val="002060"/>
                </a:solidFill>
                <a:latin typeface="+mj-lt"/>
              </a:rPr>
              <a:t> </a:t>
            </a:r>
            <a:r>
              <a:rPr lang="en-US" sz="2000" b="1" dirty="0" err="1" smtClean="0">
                <a:solidFill>
                  <a:srgbClr val="002060"/>
                </a:solidFill>
                <a:latin typeface="+mj-lt"/>
              </a:rPr>
              <a:t>Majlis</a:t>
            </a:r>
            <a:r>
              <a:rPr lang="en-US" sz="2000" b="1" dirty="0" smtClean="0">
                <a:solidFill>
                  <a:srgbClr val="002060"/>
                </a:solidFill>
                <a:latin typeface="+mj-lt"/>
              </a:rPr>
              <a:t> </a:t>
            </a:r>
            <a:r>
              <a:rPr lang="en-US" sz="2000" b="1" dirty="0" err="1" smtClean="0">
                <a:solidFill>
                  <a:srgbClr val="002060"/>
                </a:solidFill>
                <a:latin typeface="+mj-lt"/>
              </a:rPr>
              <a:t>Ansārullāh</a:t>
            </a:r>
            <a:r>
              <a:rPr lang="en-US" sz="2000" b="1" dirty="0" smtClean="0">
                <a:solidFill>
                  <a:srgbClr val="002060"/>
                </a:solidFill>
                <a:latin typeface="+mj-lt"/>
              </a:rPr>
              <a:t>, USA; Imam Khalid </a:t>
            </a:r>
            <a:r>
              <a:rPr lang="en-US" sz="2000" b="1" dirty="0" err="1" smtClean="0">
                <a:solidFill>
                  <a:srgbClr val="002060"/>
                </a:solidFill>
                <a:latin typeface="+mj-lt"/>
              </a:rPr>
              <a:t>Mahmood</a:t>
            </a:r>
            <a:r>
              <a:rPr lang="en-US" sz="2000" b="1" dirty="0" smtClean="0">
                <a:solidFill>
                  <a:srgbClr val="002060"/>
                </a:solidFill>
                <a:latin typeface="+mj-lt"/>
              </a:rPr>
              <a:t> </a:t>
            </a:r>
            <a:r>
              <a:rPr lang="en-US" sz="2000" b="1" dirty="0" err="1" smtClean="0">
                <a:solidFill>
                  <a:srgbClr val="002060"/>
                </a:solidFill>
                <a:latin typeface="+mj-lt"/>
              </a:rPr>
              <a:t>Shahid</a:t>
            </a:r>
            <a:r>
              <a:rPr lang="en-US" sz="2000" b="1" dirty="0" smtClean="0">
                <a:solidFill>
                  <a:srgbClr val="002060"/>
                </a:solidFill>
                <a:latin typeface="+mj-lt"/>
              </a:rPr>
              <a:t>, </a:t>
            </a:r>
            <a:r>
              <a:rPr lang="en-US" sz="2000" b="1" dirty="0" err="1" smtClean="0">
                <a:solidFill>
                  <a:srgbClr val="002060"/>
                </a:solidFill>
                <a:latin typeface="+mj-lt"/>
              </a:rPr>
              <a:t>Amīr</a:t>
            </a:r>
            <a:r>
              <a:rPr lang="en-US" sz="2000" b="1" dirty="0" smtClean="0">
                <a:solidFill>
                  <a:srgbClr val="002060"/>
                </a:solidFill>
                <a:latin typeface="+mj-lt"/>
              </a:rPr>
              <a:t> Burkina Faso; and </a:t>
            </a:r>
            <a:r>
              <a:rPr lang="en-US" sz="2000" b="1" dirty="0" err="1" smtClean="0">
                <a:solidFill>
                  <a:srgbClr val="002060"/>
                </a:solidFill>
                <a:latin typeface="+mj-lt"/>
              </a:rPr>
              <a:t>Amadou</a:t>
            </a:r>
            <a:r>
              <a:rPr lang="en-US" sz="2000" b="1" dirty="0" smtClean="0">
                <a:solidFill>
                  <a:srgbClr val="002060"/>
                </a:solidFill>
                <a:latin typeface="+mj-lt"/>
              </a:rPr>
              <a:t> </a:t>
            </a:r>
            <a:r>
              <a:rPr lang="en-US" sz="2000" b="1" dirty="0" err="1" smtClean="0">
                <a:solidFill>
                  <a:srgbClr val="002060"/>
                </a:solidFill>
                <a:latin typeface="+mj-lt"/>
              </a:rPr>
              <a:t>Soumana</a:t>
            </a:r>
            <a:r>
              <a:rPr lang="en-US" sz="2000" b="1" dirty="0" smtClean="0">
                <a:solidFill>
                  <a:srgbClr val="002060"/>
                </a:solidFill>
                <a:latin typeface="+mj-lt"/>
              </a:rPr>
              <a:t>, </a:t>
            </a:r>
            <a:r>
              <a:rPr lang="en-US" sz="2000" b="1" dirty="0" err="1" smtClean="0">
                <a:solidFill>
                  <a:srgbClr val="002060"/>
                </a:solidFill>
                <a:latin typeface="+mj-lt"/>
              </a:rPr>
              <a:t>Nā’ib</a:t>
            </a:r>
            <a:r>
              <a:rPr lang="en-US" sz="2000" b="1" dirty="0" smtClean="0">
                <a:solidFill>
                  <a:srgbClr val="002060"/>
                </a:solidFill>
                <a:latin typeface="+mj-lt"/>
              </a:rPr>
              <a:t> </a:t>
            </a:r>
            <a:r>
              <a:rPr lang="en-US" sz="2000" b="1" dirty="0" err="1" smtClean="0">
                <a:solidFill>
                  <a:srgbClr val="002060"/>
                </a:solidFill>
                <a:latin typeface="+mj-lt"/>
              </a:rPr>
              <a:t>Amīr</a:t>
            </a:r>
            <a:r>
              <a:rPr lang="en-US" sz="2000" b="1" dirty="0" smtClean="0">
                <a:solidFill>
                  <a:srgbClr val="002060"/>
                </a:solidFill>
                <a:latin typeface="+mj-lt"/>
              </a:rPr>
              <a:t> Burkina Faso</a:t>
            </a:r>
            <a:r>
              <a:rPr lang="it-IT" sz="2000" b="1" dirty="0" smtClean="0">
                <a:solidFill>
                  <a:srgbClr val="002060"/>
                </a:solidFill>
                <a:latin typeface="+mj-lt"/>
              </a:rPr>
              <a:t>:</a:t>
            </a:r>
            <a:endParaRPr lang="en-US" sz="2000" dirty="0">
              <a:latin typeface="+mj-lt"/>
            </a:endParaRPr>
          </a:p>
        </p:txBody>
      </p:sp>
      <p:pic>
        <p:nvPicPr>
          <p:cNvPr id="61" name="Picture 61" descr="IMG_3075"/>
          <p:cNvPicPr>
            <a:picLocks noChangeAspect="1"/>
          </p:cNvPicPr>
          <p:nvPr/>
        </p:nvPicPr>
        <p:blipFill>
          <a:blip r:embed="rId2" cstate="print"/>
          <a:srcRect/>
          <a:stretch>
            <a:fillRect/>
          </a:stretch>
        </p:blipFill>
        <p:spPr bwMode="auto">
          <a:xfrm>
            <a:off x="762000" y="1447799"/>
            <a:ext cx="7620000" cy="5080061"/>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400110"/>
          </a:xfrm>
          <a:prstGeom prst="rect">
            <a:avLst/>
          </a:prstGeom>
        </p:spPr>
        <p:txBody>
          <a:bodyPr wrap="square">
            <a:spAutoFit/>
          </a:bodyPr>
          <a:lstStyle/>
          <a:p>
            <a:r>
              <a:rPr lang="en-US" sz="2000" b="1" dirty="0" smtClean="0">
                <a:solidFill>
                  <a:srgbClr val="002060"/>
                </a:solidFill>
                <a:latin typeface="+mj-lt"/>
              </a:rPr>
              <a:t>Bicycle Distribution Ceremony – Recitation of the Holy Qur’an</a:t>
            </a:r>
            <a:r>
              <a:rPr lang="it-IT" sz="2000" b="1" dirty="0" smtClean="0">
                <a:solidFill>
                  <a:srgbClr val="002060"/>
                </a:solidFill>
                <a:latin typeface="+mj-lt"/>
              </a:rPr>
              <a:t>:</a:t>
            </a:r>
            <a:endParaRPr lang="en-US" sz="2000" dirty="0">
              <a:latin typeface="+mj-lt"/>
            </a:endParaRPr>
          </a:p>
        </p:txBody>
      </p:sp>
      <p:pic>
        <p:nvPicPr>
          <p:cNvPr id="11" name="Picture 55" descr="IMG_3069"/>
          <p:cNvPicPr>
            <a:picLocks noChangeAspect="1"/>
          </p:cNvPicPr>
          <p:nvPr/>
        </p:nvPicPr>
        <p:blipFill>
          <a:blip r:embed="rId2" cstate="print"/>
          <a:srcRect/>
          <a:stretch>
            <a:fillRect/>
          </a:stretch>
        </p:blipFill>
        <p:spPr bwMode="auto">
          <a:xfrm>
            <a:off x="838200" y="1219200"/>
            <a:ext cx="7360057" cy="48768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707886"/>
          </a:xfrm>
          <a:prstGeom prst="rect">
            <a:avLst/>
          </a:prstGeom>
        </p:spPr>
        <p:txBody>
          <a:bodyPr wrap="square">
            <a:spAutoFit/>
          </a:bodyPr>
          <a:lstStyle/>
          <a:p>
            <a:r>
              <a:rPr lang="en-US" sz="2000" b="1" dirty="0" smtClean="0">
                <a:solidFill>
                  <a:srgbClr val="002060"/>
                </a:solidFill>
                <a:latin typeface="+mj-lt"/>
              </a:rPr>
              <a:t>Bicycle Distribution Ceremony – Recitation of poem of the Promised Messiah (</a:t>
            </a:r>
            <a:r>
              <a:rPr lang="en-US" sz="2000" b="1" dirty="0" err="1" smtClean="0">
                <a:solidFill>
                  <a:srgbClr val="002060"/>
                </a:solidFill>
                <a:latin typeface="+mj-lt"/>
              </a:rPr>
              <a:t>alaihis</a:t>
            </a:r>
            <a:r>
              <a:rPr lang="en-US" sz="2000" b="1" dirty="0" smtClean="0">
                <a:solidFill>
                  <a:srgbClr val="002060"/>
                </a:solidFill>
                <a:latin typeface="+mj-lt"/>
              </a:rPr>
              <a:t> </a:t>
            </a:r>
            <a:r>
              <a:rPr lang="en-US" sz="2000" b="1" dirty="0" err="1" smtClean="0">
                <a:solidFill>
                  <a:srgbClr val="002060"/>
                </a:solidFill>
                <a:latin typeface="+mj-lt"/>
              </a:rPr>
              <a:t>salam</a:t>
            </a:r>
            <a:r>
              <a:rPr lang="en-US" sz="2000" b="1" dirty="0" smtClean="0">
                <a:solidFill>
                  <a:srgbClr val="002060"/>
                </a:solidFill>
                <a:latin typeface="+mj-lt"/>
              </a:rPr>
              <a:t>) </a:t>
            </a:r>
            <a:r>
              <a:rPr lang="it-IT" sz="2000" b="1" dirty="0" smtClean="0">
                <a:solidFill>
                  <a:srgbClr val="002060"/>
                </a:solidFill>
                <a:latin typeface="+mj-lt"/>
              </a:rPr>
              <a:t>:</a:t>
            </a:r>
            <a:endParaRPr lang="en-US" sz="2000" dirty="0">
              <a:latin typeface="+mj-lt"/>
            </a:endParaRPr>
          </a:p>
        </p:txBody>
      </p:sp>
      <p:pic>
        <p:nvPicPr>
          <p:cNvPr id="58" name="Picture 58" descr="IMG_3074"/>
          <p:cNvPicPr>
            <a:picLocks noChangeAspect="1"/>
          </p:cNvPicPr>
          <p:nvPr/>
        </p:nvPicPr>
        <p:blipFill>
          <a:blip r:embed="rId2" cstate="print"/>
          <a:srcRect/>
          <a:stretch>
            <a:fillRect/>
          </a:stretch>
        </p:blipFill>
        <p:spPr bwMode="auto">
          <a:xfrm>
            <a:off x="838200" y="1447799"/>
            <a:ext cx="7467600" cy="494483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1015663"/>
          </a:xfrm>
          <a:prstGeom prst="rect">
            <a:avLst/>
          </a:prstGeom>
        </p:spPr>
        <p:txBody>
          <a:bodyPr wrap="square">
            <a:spAutoFit/>
          </a:bodyPr>
          <a:lstStyle/>
          <a:p>
            <a:r>
              <a:rPr lang="en-US" sz="2000" b="1" dirty="0" smtClean="0">
                <a:solidFill>
                  <a:srgbClr val="002060"/>
                </a:solidFill>
                <a:latin typeface="+mj-lt"/>
              </a:rPr>
              <a:t>Bicycle Distribution Ceremony – Dr. </a:t>
            </a:r>
            <a:r>
              <a:rPr lang="en-US" sz="2000" b="1" dirty="0" err="1" smtClean="0">
                <a:solidFill>
                  <a:srgbClr val="002060"/>
                </a:solidFill>
                <a:latin typeface="+mj-lt"/>
              </a:rPr>
              <a:t>Wajeeh</a:t>
            </a:r>
            <a:r>
              <a:rPr lang="en-US" sz="2000" b="1" dirty="0" smtClean="0">
                <a:solidFill>
                  <a:srgbClr val="002060"/>
                </a:solidFill>
                <a:latin typeface="+mj-lt"/>
              </a:rPr>
              <a:t> </a:t>
            </a:r>
            <a:r>
              <a:rPr lang="en-US" sz="2000" b="1" dirty="0" err="1" smtClean="0">
                <a:solidFill>
                  <a:srgbClr val="002060"/>
                </a:solidFill>
                <a:latin typeface="+mj-lt"/>
              </a:rPr>
              <a:t>Bajwa</a:t>
            </a:r>
            <a:r>
              <a:rPr lang="en-US" sz="2000" b="1" dirty="0" smtClean="0">
                <a:solidFill>
                  <a:srgbClr val="002060"/>
                </a:solidFill>
                <a:latin typeface="+mj-lt"/>
              </a:rPr>
              <a:t>, </a:t>
            </a:r>
            <a:r>
              <a:rPr lang="en-US" sz="2000" b="1" dirty="0" err="1" smtClean="0">
                <a:solidFill>
                  <a:srgbClr val="002060"/>
                </a:solidFill>
                <a:latin typeface="+mj-lt"/>
              </a:rPr>
              <a:t>Sadr</a:t>
            </a:r>
            <a:r>
              <a:rPr lang="en-US" sz="2000" b="1" dirty="0" smtClean="0">
                <a:solidFill>
                  <a:srgbClr val="002060"/>
                </a:solidFill>
                <a:latin typeface="+mj-lt"/>
              </a:rPr>
              <a:t> </a:t>
            </a:r>
            <a:r>
              <a:rPr lang="en-US" sz="2000" b="1" dirty="0" err="1" smtClean="0">
                <a:solidFill>
                  <a:srgbClr val="002060"/>
                </a:solidFill>
                <a:latin typeface="+mj-lt"/>
              </a:rPr>
              <a:t>Majlis</a:t>
            </a:r>
            <a:r>
              <a:rPr lang="en-US" sz="2000" b="1" dirty="0" smtClean="0">
                <a:solidFill>
                  <a:srgbClr val="002060"/>
                </a:solidFill>
                <a:latin typeface="+mj-lt"/>
              </a:rPr>
              <a:t> </a:t>
            </a:r>
            <a:r>
              <a:rPr lang="en-US" sz="2000" b="1" dirty="0" err="1" smtClean="0">
                <a:solidFill>
                  <a:srgbClr val="002060"/>
                </a:solidFill>
                <a:latin typeface="+mj-lt"/>
              </a:rPr>
              <a:t>Ansārullāh</a:t>
            </a:r>
            <a:r>
              <a:rPr lang="en-US" sz="2000" b="1" dirty="0" smtClean="0">
                <a:solidFill>
                  <a:srgbClr val="002060"/>
                </a:solidFill>
                <a:latin typeface="+mj-lt"/>
              </a:rPr>
              <a:t>, USA addressing the gathering. Dr. </a:t>
            </a:r>
            <a:r>
              <a:rPr lang="en-US" sz="2000" b="1" dirty="0" err="1" smtClean="0">
                <a:solidFill>
                  <a:srgbClr val="002060"/>
                </a:solidFill>
                <a:latin typeface="+mj-lt"/>
              </a:rPr>
              <a:t>Mahmood</a:t>
            </a:r>
            <a:r>
              <a:rPr lang="en-US" sz="2000" b="1" dirty="0" smtClean="0">
                <a:solidFill>
                  <a:srgbClr val="002060"/>
                </a:solidFill>
                <a:latin typeface="+mj-lt"/>
              </a:rPr>
              <a:t> </a:t>
            </a:r>
            <a:r>
              <a:rPr lang="en-US" sz="2000" b="1" dirty="0" err="1" smtClean="0">
                <a:solidFill>
                  <a:srgbClr val="002060"/>
                </a:solidFill>
                <a:latin typeface="+mj-lt"/>
              </a:rPr>
              <a:t>Bhunnoo</a:t>
            </a:r>
            <a:r>
              <a:rPr lang="en-US" sz="2000" b="1" dirty="0" smtClean="0">
                <a:solidFill>
                  <a:srgbClr val="002060"/>
                </a:solidFill>
                <a:latin typeface="+mj-lt"/>
              </a:rPr>
              <a:t> (on the right with microphone) doing simultaneous translation:</a:t>
            </a:r>
            <a:endParaRPr lang="en-US" sz="2000" dirty="0">
              <a:latin typeface="+mj-lt"/>
            </a:endParaRPr>
          </a:p>
        </p:txBody>
      </p:sp>
      <p:pic>
        <p:nvPicPr>
          <p:cNvPr id="67" name="Picture 67" descr="IMG_3094"/>
          <p:cNvPicPr>
            <a:picLocks noChangeAspect="1"/>
          </p:cNvPicPr>
          <p:nvPr/>
        </p:nvPicPr>
        <p:blipFill>
          <a:blip r:embed="rId2" cstate="print"/>
          <a:srcRect/>
          <a:stretch>
            <a:fillRect/>
          </a:stretch>
        </p:blipFill>
        <p:spPr bwMode="auto">
          <a:xfrm>
            <a:off x="911646" y="1676400"/>
            <a:ext cx="7394154" cy="48768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707886"/>
          </a:xfrm>
          <a:prstGeom prst="rect">
            <a:avLst/>
          </a:prstGeom>
        </p:spPr>
        <p:txBody>
          <a:bodyPr wrap="square">
            <a:spAutoFit/>
          </a:bodyPr>
          <a:lstStyle/>
          <a:p>
            <a:r>
              <a:rPr lang="en-US" sz="2000" b="1" dirty="0" smtClean="0">
                <a:solidFill>
                  <a:srgbClr val="002060"/>
                </a:solidFill>
                <a:latin typeface="+mj-lt"/>
              </a:rPr>
              <a:t>Bicycle Distribution Ceremony – </a:t>
            </a:r>
            <a:r>
              <a:rPr lang="en-US" sz="2000" b="1" dirty="0" err="1" smtClean="0">
                <a:solidFill>
                  <a:srgbClr val="002060"/>
                </a:solidFill>
                <a:latin typeface="+mj-lt"/>
              </a:rPr>
              <a:t>Rachid</a:t>
            </a:r>
            <a:r>
              <a:rPr lang="en-US" sz="2000" b="1" dirty="0" smtClean="0">
                <a:solidFill>
                  <a:srgbClr val="002060"/>
                </a:solidFill>
                <a:latin typeface="+mj-lt"/>
              </a:rPr>
              <a:t> </a:t>
            </a:r>
            <a:r>
              <a:rPr lang="en-US" sz="2000" b="1" dirty="0" err="1" smtClean="0">
                <a:solidFill>
                  <a:srgbClr val="002060"/>
                </a:solidFill>
                <a:latin typeface="+mj-lt"/>
              </a:rPr>
              <a:t>Traoré</a:t>
            </a:r>
            <a:r>
              <a:rPr lang="en-US" sz="2000" b="1" dirty="0" smtClean="0">
                <a:solidFill>
                  <a:srgbClr val="002060"/>
                </a:solidFill>
                <a:latin typeface="+mj-lt"/>
              </a:rPr>
              <a:t>, </a:t>
            </a:r>
            <a:r>
              <a:rPr lang="en-US" sz="2000" b="1" dirty="0" err="1" smtClean="0">
                <a:solidFill>
                  <a:srgbClr val="002060"/>
                </a:solidFill>
                <a:latin typeface="+mj-lt"/>
              </a:rPr>
              <a:t>Sadr</a:t>
            </a:r>
            <a:r>
              <a:rPr lang="en-US" sz="2000" b="1" dirty="0" smtClean="0">
                <a:solidFill>
                  <a:srgbClr val="002060"/>
                </a:solidFill>
                <a:latin typeface="+mj-lt"/>
              </a:rPr>
              <a:t> </a:t>
            </a:r>
            <a:r>
              <a:rPr lang="en-US" sz="2000" b="1" dirty="0" err="1" smtClean="0">
                <a:solidFill>
                  <a:srgbClr val="002060"/>
                </a:solidFill>
                <a:latin typeface="+mj-lt"/>
              </a:rPr>
              <a:t>Majlis</a:t>
            </a:r>
            <a:r>
              <a:rPr lang="en-US" sz="2000" b="1" dirty="0" smtClean="0">
                <a:solidFill>
                  <a:srgbClr val="002060"/>
                </a:solidFill>
                <a:latin typeface="+mj-lt"/>
              </a:rPr>
              <a:t> </a:t>
            </a:r>
            <a:r>
              <a:rPr lang="en-US" sz="2000" b="1" dirty="0" err="1" smtClean="0">
                <a:solidFill>
                  <a:srgbClr val="002060"/>
                </a:solidFill>
                <a:latin typeface="+mj-lt"/>
              </a:rPr>
              <a:t>Ansarullah</a:t>
            </a:r>
            <a:r>
              <a:rPr lang="en-US" sz="2000" b="1" dirty="0" smtClean="0">
                <a:solidFill>
                  <a:srgbClr val="002060"/>
                </a:solidFill>
                <a:latin typeface="+mj-lt"/>
              </a:rPr>
              <a:t>, Burkina Faso, addressing the gathering:</a:t>
            </a:r>
            <a:endParaRPr lang="en-US" sz="2000" dirty="0">
              <a:latin typeface="+mj-lt"/>
            </a:endParaRPr>
          </a:p>
        </p:txBody>
      </p:sp>
      <p:pic>
        <p:nvPicPr>
          <p:cNvPr id="70" name="Picture 70" descr="IMG_3102"/>
          <p:cNvPicPr>
            <a:picLocks noChangeAspect="1"/>
          </p:cNvPicPr>
          <p:nvPr/>
        </p:nvPicPr>
        <p:blipFill>
          <a:blip r:embed="rId2" cstate="print"/>
          <a:srcRect/>
          <a:stretch>
            <a:fillRect/>
          </a:stretch>
        </p:blipFill>
        <p:spPr bwMode="auto">
          <a:xfrm>
            <a:off x="762000" y="1447800"/>
            <a:ext cx="7732028" cy="51054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b="1" dirty="0" smtClean="0">
                <a:solidFill>
                  <a:srgbClr val="C00000"/>
                </a:solidFill>
              </a:rPr>
              <a:t>Approval of the Project:</a:t>
            </a:r>
            <a:endParaRPr lang="en-US" b="1" dirty="0">
              <a:solidFill>
                <a:srgbClr val="C00000"/>
              </a:solidFill>
            </a:endParaRPr>
          </a:p>
        </p:txBody>
      </p:sp>
      <p:sp>
        <p:nvSpPr>
          <p:cNvPr id="3" name="Content Placeholder 2"/>
          <p:cNvSpPr>
            <a:spLocks noGrp="1"/>
          </p:cNvSpPr>
          <p:nvPr>
            <p:ph idx="1"/>
          </p:nvPr>
        </p:nvSpPr>
        <p:spPr>
          <a:xfrm>
            <a:off x="457200" y="1600200"/>
            <a:ext cx="8229600" cy="4876800"/>
          </a:xfrm>
        </p:spPr>
        <p:txBody>
          <a:bodyPr/>
          <a:lstStyle/>
          <a:p>
            <a:r>
              <a:rPr lang="en-US" dirty="0" smtClean="0"/>
              <a:t>In 2009, Abu </a:t>
            </a:r>
            <a:r>
              <a:rPr lang="en-US" dirty="0" err="1" smtClean="0"/>
              <a:t>Bakr</a:t>
            </a:r>
            <a:r>
              <a:rPr lang="en-US" dirty="0" smtClean="0"/>
              <a:t> Ladd (St. Louis </a:t>
            </a:r>
            <a:r>
              <a:rPr lang="en-US" dirty="0" err="1" smtClean="0"/>
              <a:t>Majlis</a:t>
            </a:r>
            <a:r>
              <a:rPr lang="en-US" dirty="0" smtClean="0"/>
              <a:t>) proposed that </a:t>
            </a:r>
            <a:r>
              <a:rPr lang="en-US" dirty="0" err="1" smtClean="0"/>
              <a:t>Majlis</a:t>
            </a:r>
            <a:r>
              <a:rPr lang="en-US" dirty="0" smtClean="0"/>
              <a:t> </a:t>
            </a:r>
            <a:r>
              <a:rPr lang="en-US" dirty="0" err="1" smtClean="0"/>
              <a:t>Ansārullāh</a:t>
            </a:r>
            <a:r>
              <a:rPr lang="en-US" dirty="0" smtClean="0"/>
              <a:t>, USA collect bicycles from members, especially from those members who own a bicycle but do not use it. </a:t>
            </a:r>
            <a:r>
              <a:rPr lang="en-US" dirty="0" err="1" smtClean="0"/>
              <a:t>Hadrat</a:t>
            </a:r>
            <a:r>
              <a:rPr lang="en-US" dirty="0" smtClean="0"/>
              <a:t> </a:t>
            </a:r>
            <a:r>
              <a:rPr lang="en-US" dirty="0" err="1" smtClean="0"/>
              <a:t>Khalīfatul</a:t>
            </a:r>
            <a:r>
              <a:rPr lang="en-US" dirty="0" smtClean="0"/>
              <a:t> </a:t>
            </a:r>
            <a:r>
              <a:rPr lang="en-US" dirty="0" err="1" smtClean="0"/>
              <a:t>Masīh</a:t>
            </a:r>
            <a:r>
              <a:rPr lang="en-US" dirty="0" smtClean="0"/>
              <a:t> Al-</a:t>
            </a:r>
            <a:r>
              <a:rPr lang="en-US" dirty="0" err="1" smtClean="0"/>
              <a:t>Khamis</a:t>
            </a:r>
            <a:r>
              <a:rPr lang="en-US" baseline="30000" dirty="0" smtClean="0"/>
              <a:t> </a:t>
            </a:r>
            <a:r>
              <a:rPr lang="en-US" dirty="0" smtClean="0"/>
              <a:t>(</a:t>
            </a:r>
            <a:r>
              <a:rPr lang="en-US" dirty="0" err="1" smtClean="0"/>
              <a:t>ayyadahullahu</a:t>
            </a:r>
            <a:r>
              <a:rPr lang="en-US" dirty="0" smtClean="0"/>
              <a:t> </a:t>
            </a:r>
            <a:r>
              <a:rPr lang="en-US" dirty="0" err="1" smtClean="0"/>
              <a:t>ta‘ala</a:t>
            </a:r>
            <a:r>
              <a:rPr lang="en-US" dirty="0" smtClean="0"/>
              <a:t> </a:t>
            </a:r>
            <a:r>
              <a:rPr lang="en-US" dirty="0" err="1" smtClean="0"/>
              <a:t>binasrihil-‘aziz</a:t>
            </a:r>
            <a:r>
              <a:rPr lang="en-US" dirty="0" smtClean="0"/>
              <a:t>), granted permission to go ahead with this project on December 25, 2009:</a:t>
            </a:r>
          </a:p>
          <a:p>
            <a:endParaRPr lang="en-US" dirty="0"/>
          </a:p>
        </p:txBody>
      </p:sp>
      <p:pic>
        <p:nvPicPr>
          <p:cNvPr id="2051" name="Picture 1"/>
          <p:cNvPicPr>
            <a:picLocks noChangeArrowheads="1"/>
          </p:cNvPicPr>
          <p:nvPr/>
        </p:nvPicPr>
        <p:blipFill>
          <a:blip r:embed="rId2" cstate="print"/>
          <a:srcRect/>
          <a:stretch>
            <a:fillRect/>
          </a:stretch>
        </p:blipFill>
        <p:spPr bwMode="auto">
          <a:xfrm>
            <a:off x="2133600" y="4343400"/>
            <a:ext cx="56388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707886"/>
          </a:xfrm>
          <a:prstGeom prst="rect">
            <a:avLst/>
          </a:prstGeom>
        </p:spPr>
        <p:txBody>
          <a:bodyPr wrap="square">
            <a:spAutoFit/>
          </a:bodyPr>
          <a:lstStyle/>
          <a:p>
            <a:r>
              <a:rPr lang="en-US" sz="2000" b="1" dirty="0" smtClean="0">
                <a:solidFill>
                  <a:srgbClr val="002060"/>
                </a:solidFill>
                <a:latin typeface="+mj-lt"/>
              </a:rPr>
              <a:t>Bicycle Distribution Ceremony – </a:t>
            </a:r>
            <a:r>
              <a:rPr lang="en-US" sz="2000" b="1" dirty="0" err="1" smtClean="0">
                <a:solidFill>
                  <a:srgbClr val="002060"/>
                </a:solidFill>
                <a:latin typeface="+mj-lt"/>
              </a:rPr>
              <a:t>Moussa</a:t>
            </a:r>
            <a:r>
              <a:rPr lang="en-US" sz="2000" b="1" dirty="0" smtClean="0">
                <a:solidFill>
                  <a:srgbClr val="002060"/>
                </a:solidFill>
                <a:latin typeface="+mj-lt"/>
              </a:rPr>
              <a:t> </a:t>
            </a:r>
            <a:r>
              <a:rPr lang="en-US" sz="2000" b="1" dirty="0" err="1" smtClean="0">
                <a:solidFill>
                  <a:srgbClr val="002060"/>
                </a:solidFill>
                <a:latin typeface="+mj-lt"/>
              </a:rPr>
              <a:t>Ouattara</a:t>
            </a:r>
            <a:r>
              <a:rPr lang="en-US" sz="2000" b="1" dirty="0" smtClean="0">
                <a:solidFill>
                  <a:srgbClr val="002060"/>
                </a:solidFill>
                <a:latin typeface="+mj-lt"/>
              </a:rPr>
              <a:t>, head of Red Cross, Burkina Faso addressing the gathering:</a:t>
            </a:r>
            <a:endParaRPr lang="en-US" sz="2000" dirty="0">
              <a:latin typeface="+mj-lt"/>
            </a:endParaRPr>
          </a:p>
        </p:txBody>
      </p:sp>
      <p:pic>
        <p:nvPicPr>
          <p:cNvPr id="73" name="Picture 73" descr="IMG_3100"/>
          <p:cNvPicPr>
            <a:picLocks noChangeAspect="1"/>
          </p:cNvPicPr>
          <p:nvPr/>
        </p:nvPicPr>
        <p:blipFill>
          <a:blip r:embed="rId2" cstate="print"/>
          <a:srcRect/>
          <a:stretch>
            <a:fillRect/>
          </a:stretch>
        </p:blipFill>
        <p:spPr bwMode="auto">
          <a:xfrm>
            <a:off x="762000" y="1447800"/>
            <a:ext cx="7628219" cy="4953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707886"/>
          </a:xfrm>
          <a:prstGeom prst="rect">
            <a:avLst/>
          </a:prstGeom>
        </p:spPr>
        <p:txBody>
          <a:bodyPr wrap="square">
            <a:spAutoFit/>
          </a:bodyPr>
          <a:lstStyle/>
          <a:p>
            <a:r>
              <a:rPr lang="en-US" sz="2000" b="1" dirty="0" smtClean="0">
                <a:solidFill>
                  <a:srgbClr val="002060"/>
                </a:solidFill>
                <a:latin typeface="+mj-lt"/>
              </a:rPr>
              <a:t>Bicycle Distribution Ceremony – Imam Khalid </a:t>
            </a:r>
            <a:r>
              <a:rPr lang="en-US" sz="2000" b="1" dirty="0" err="1" smtClean="0">
                <a:solidFill>
                  <a:srgbClr val="002060"/>
                </a:solidFill>
                <a:latin typeface="+mj-lt"/>
              </a:rPr>
              <a:t>Mahmood</a:t>
            </a:r>
            <a:r>
              <a:rPr lang="en-US" sz="2000" b="1" dirty="0" smtClean="0">
                <a:solidFill>
                  <a:srgbClr val="002060"/>
                </a:solidFill>
                <a:latin typeface="+mj-lt"/>
              </a:rPr>
              <a:t> </a:t>
            </a:r>
            <a:r>
              <a:rPr lang="en-US" sz="2000" b="1" dirty="0" err="1" smtClean="0">
                <a:solidFill>
                  <a:srgbClr val="002060"/>
                </a:solidFill>
                <a:latin typeface="+mj-lt"/>
              </a:rPr>
              <a:t>Shahid</a:t>
            </a:r>
            <a:r>
              <a:rPr lang="en-US" sz="2000" b="1" dirty="0" smtClean="0">
                <a:solidFill>
                  <a:srgbClr val="002060"/>
                </a:solidFill>
                <a:latin typeface="+mj-lt"/>
              </a:rPr>
              <a:t>, </a:t>
            </a:r>
            <a:r>
              <a:rPr lang="en-US" sz="2000" b="1" dirty="0" err="1" smtClean="0">
                <a:solidFill>
                  <a:srgbClr val="002060"/>
                </a:solidFill>
                <a:latin typeface="+mj-lt"/>
              </a:rPr>
              <a:t>Amīr</a:t>
            </a:r>
            <a:r>
              <a:rPr lang="en-US" sz="2000" b="1" dirty="0" smtClean="0">
                <a:solidFill>
                  <a:srgbClr val="002060"/>
                </a:solidFill>
                <a:latin typeface="+mj-lt"/>
              </a:rPr>
              <a:t> Burkina Faso addressing the gathering:</a:t>
            </a:r>
            <a:endParaRPr lang="en-US" sz="2000" dirty="0">
              <a:latin typeface="+mj-lt"/>
            </a:endParaRPr>
          </a:p>
        </p:txBody>
      </p:sp>
      <p:pic>
        <p:nvPicPr>
          <p:cNvPr id="76" name="Picture 76" descr="IMG_3106"/>
          <p:cNvPicPr>
            <a:picLocks noChangeAspect="1"/>
          </p:cNvPicPr>
          <p:nvPr/>
        </p:nvPicPr>
        <p:blipFill>
          <a:blip r:embed="rId2" cstate="print"/>
          <a:srcRect/>
          <a:stretch>
            <a:fillRect/>
          </a:stretch>
        </p:blipFill>
        <p:spPr bwMode="auto">
          <a:xfrm>
            <a:off x="762000" y="1447800"/>
            <a:ext cx="7741722" cy="51054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707886"/>
          </a:xfrm>
          <a:prstGeom prst="rect">
            <a:avLst/>
          </a:prstGeom>
        </p:spPr>
        <p:txBody>
          <a:bodyPr wrap="square">
            <a:spAutoFit/>
          </a:bodyPr>
          <a:lstStyle/>
          <a:p>
            <a:r>
              <a:rPr lang="en-US" sz="2000" b="1" dirty="0" smtClean="0">
                <a:solidFill>
                  <a:srgbClr val="002060"/>
                </a:solidFill>
                <a:latin typeface="+mj-lt"/>
              </a:rPr>
              <a:t>Bicycle Distribution Ceremony - View of the large marquee where guests were seated:</a:t>
            </a:r>
            <a:endParaRPr lang="en-US" sz="2000" dirty="0">
              <a:latin typeface="+mj-lt"/>
            </a:endParaRPr>
          </a:p>
        </p:txBody>
      </p:sp>
      <p:pic>
        <p:nvPicPr>
          <p:cNvPr id="64" name="Picture 64" descr="IMG_3113"/>
          <p:cNvPicPr>
            <a:picLocks noChangeAspect="1"/>
          </p:cNvPicPr>
          <p:nvPr/>
        </p:nvPicPr>
        <p:blipFill>
          <a:blip r:embed="rId2" cstate="print"/>
          <a:srcRect/>
          <a:stretch>
            <a:fillRect/>
          </a:stretch>
        </p:blipFill>
        <p:spPr bwMode="auto">
          <a:xfrm>
            <a:off x="685800" y="1425498"/>
            <a:ext cx="7772400" cy="497530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707886"/>
          </a:xfrm>
          <a:prstGeom prst="rect">
            <a:avLst/>
          </a:prstGeom>
        </p:spPr>
        <p:txBody>
          <a:bodyPr wrap="square">
            <a:spAutoFit/>
          </a:bodyPr>
          <a:lstStyle/>
          <a:p>
            <a:r>
              <a:rPr lang="en-US" sz="2000" b="1" dirty="0" smtClean="0">
                <a:solidFill>
                  <a:srgbClr val="002060"/>
                </a:solidFill>
                <a:latin typeface="+mj-lt"/>
              </a:rPr>
              <a:t>Bicycle Distribution Ceremony - Tricycles (20) and bicycles (352) donated by members of </a:t>
            </a:r>
            <a:r>
              <a:rPr lang="en-US" sz="2000" b="1" dirty="0" err="1" smtClean="0">
                <a:solidFill>
                  <a:srgbClr val="002060"/>
                </a:solidFill>
                <a:latin typeface="+mj-lt"/>
              </a:rPr>
              <a:t>Majlis</a:t>
            </a:r>
            <a:r>
              <a:rPr lang="en-US" sz="2000" b="1" dirty="0" smtClean="0">
                <a:solidFill>
                  <a:srgbClr val="002060"/>
                </a:solidFill>
                <a:latin typeface="+mj-lt"/>
              </a:rPr>
              <a:t> </a:t>
            </a:r>
            <a:r>
              <a:rPr lang="en-US" sz="2000" b="1" dirty="0" err="1" smtClean="0">
                <a:solidFill>
                  <a:srgbClr val="002060"/>
                </a:solidFill>
                <a:latin typeface="+mj-lt"/>
              </a:rPr>
              <a:t>Ansārullāh</a:t>
            </a:r>
            <a:r>
              <a:rPr lang="en-US" sz="2000" b="1" dirty="0" smtClean="0">
                <a:solidFill>
                  <a:srgbClr val="002060"/>
                </a:solidFill>
                <a:latin typeface="+mj-lt"/>
              </a:rPr>
              <a:t>, USA ready for distribution:</a:t>
            </a:r>
            <a:endParaRPr lang="en-US" sz="2000" dirty="0">
              <a:latin typeface="+mj-lt"/>
            </a:endParaRPr>
          </a:p>
        </p:txBody>
      </p:sp>
      <p:pic>
        <p:nvPicPr>
          <p:cNvPr id="81" name="Picture 81" descr="IMG_3067"/>
          <p:cNvPicPr>
            <a:picLocks noChangeAspect="1"/>
          </p:cNvPicPr>
          <p:nvPr/>
        </p:nvPicPr>
        <p:blipFill>
          <a:blip r:embed="rId2" cstate="print"/>
          <a:srcRect/>
          <a:stretch>
            <a:fillRect/>
          </a:stretch>
        </p:blipFill>
        <p:spPr bwMode="auto">
          <a:xfrm>
            <a:off x="685800" y="1447800"/>
            <a:ext cx="7820750" cy="48768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400110"/>
          </a:xfrm>
          <a:prstGeom prst="rect">
            <a:avLst/>
          </a:prstGeom>
        </p:spPr>
        <p:txBody>
          <a:bodyPr wrap="square">
            <a:spAutoFit/>
          </a:bodyPr>
          <a:lstStyle/>
          <a:p>
            <a:r>
              <a:rPr lang="en-US" sz="2000" b="1" dirty="0" smtClean="0">
                <a:solidFill>
                  <a:srgbClr val="002060"/>
                </a:solidFill>
                <a:latin typeface="+mj-lt"/>
              </a:rPr>
              <a:t>Bicycle Distribution Ceremony:</a:t>
            </a:r>
            <a:endParaRPr lang="en-US" sz="2000" dirty="0">
              <a:latin typeface="+mj-lt"/>
            </a:endParaRPr>
          </a:p>
        </p:txBody>
      </p:sp>
      <p:pic>
        <p:nvPicPr>
          <p:cNvPr id="88" name="Picture 88" descr="IMG_3119"/>
          <p:cNvPicPr>
            <a:picLocks noChangeAspect="1"/>
          </p:cNvPicPr>
          <p:nvPr/>
        </p:nvPicPr>
        <p:blipFill>
          <a:blip r:embed="rId2" cstate="print"/>
          <a:srcRect/>
          <a:stretch>
            <a:fillRect/>
          </a:stretch>
        </p:blipFill>
        <p:spPr bwMode="auto">
          <a:xfrm>
            <a:off x="838200" y="1447800"/>
            <a:ext cx="7557017" cy="47244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400110"/>
          </a:xfrm>
          <a:prstGeom prst="rect">
            <a:avLst/>
          </a:prstGeom>
        </p:spPr>
        <p:txBody>
          <a:bodyPr wrap="square">
            <a:spAutoFit/>
          </a:bodyPr>
          <a:lstStyle/>
          <a:p>
            <a:r>
              <a:rPr lang="en-US" sz="2000" b="1" dirty="0" smtClean="0">
                <a:solidFill>
                  <a:srgbClr val="002060"/>
                </a:solidFill>
                <a:latin typeface="+mj-lt"/>
              </a:rPr>
              <a:t>Bicycle Distribution Ceremony:</a:t>
            </a:r>
            <a:endParaRPr lang="en-US" sz="2000" dirty="0">
              <a:latin typeface="+mj-lt"/>
            </a:endParaRPr>
          </a:p>
        </p:txBody>
      </p:sp>
      <p:pic>
        <p:nvPicPr>
          <p:cNvPr id="85" name="Picture 85" descr="IMG_3126"/>
          <p:cNvPicPr>
            <a:picLocks noChangeAspect="1"/>
          </p:cNvPicPr>
          <p:nvPr/>
        </p:nvPicPr>
        <p:blipFill>
          <a:blip r:embed="rId2" cstate="print"/>
          <a:srcRect/>
          <a:stretch>
            <a:fillRect/>
          </a:stretch>
        </p:blipFill>
        <p:spPr bwMode="auto">
          <a:xfrm>
            <a:off x="762000" y="1143000"/>
            <a:ext cx="7692398" cy="48006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400110"/>
          </a:xfrm>
          <a:prstGeom prst="rect">
            <a:avLst/>
          </a:prstGeom>
        </p:spPr>
        <p:txBody>
          <a:bodyPr wrap="square">
            <a:spAutoFit/>
          </a:bodyPr>
          <a:lstStyle/>
          <a:p>
            <a:r>
              <a:rPr lang="en-US" sz="2000" b="1" dirty="0" smtClean="0">
                <a:solidFill>
                  <a:srgbClr val="002060"/>
                </a:solidFill>
                <a:latin typeface="+mj-lt"/>
              </a:rPr>
              <a:t>Bicycle Distribution Ceremony:</a:t>
            </a:r>
            <a:endParaRPr lang="en-US" sz="2000" dirty="0">
              <a:latin typeface="+mj-lt"/>
            </a:endParaRPr>
          </a:p>
        </p:txBody>
      </p:sp>
      <p:pic>
        <p:nvPicPr>
          <p:cNvPr id="86" name="Picture 86" descr="IMG_3134"/>
          <p:cNvPicPr>
            <a:picLocks noChangeAspect="1"/>
          </p:cNvPicPr>
          <p:nvPr/>
        </p:nvPicPr>
        <p:blipFill>
          <a:blip r:embed="rId2" cstate="print"/>
          <a:srcRect/>
          <a:stretch>
            <a:fillRect/>
          </a:stretch>
        </p:blipFill>
        <p:spPr bwMode="auto">
          <a:xfrm>
            <a:off x="685800" y="1143000"/>
            <a:ext cx="7800791" cy="48768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400110"/>
          </a:xfrm>
          <a:prstGeom prst="rect">
            <a:avLst/>
          </a:prstGeom>
        </p:spPr>
        <p:txBody>
          <a:bodyPr wrap="square">
            <a:spAutoFit/>
          </a:bodyPr>
          <a:lstStyle/>
          <a:p>
            <a:r>
              <a:rPr lang="en-US" sz="2000" b="1" dirty="0" smtClean="0">
                <a:solidFill>
                  <a:srgbClr val="002060"/>
                </a:solidFill>
                <a:latin typeface="+mj-lt"/>
              </a:rPr>
              <a:t>Bicycle Distribution Ceremony:</a:t>
            </a:r>
            <a:endParaRPr lang="en-US" sz="2000" dirty="0">
              <a:latin typeface="+mj-lt"/>
            </a:endParaRPr>
          </a:p>
        </p:txBody>
      </p:sp>
      <p:pic>
        <p:nvPicPr>
          <p:cNvPr id="87" name="Picture 87" descr="IMG_3135"/>
          <p:cNvPicPr>
            <a:picLocks noChangeAspect="1"/>
          </p:cNvPicPr>
          <p:nvPr/>
        </p:nvPicPr>
        <p:blipFill>
          <a:blip r:embed="rId2" cstate="print"/>
          <a:srcRect/>
          <a:stretch>
            <a:fillRect/>
          </a:stretch>
        </p:blipFill>
        <p:spPr bwMode="auto">
          <a:xfrm>
            <a:off x="685800" y="1143000"/>
            <a:ext cx="7804978" cy="48768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400110"/>
          </a:xfrm>
          <a:prstGeom prst="rect">
            <a:avLst/>
          </a:prstGeom>
        </p:spPr>
        <p:txBody>
          <a:bodyPr wrap="square">
            <a:spAutoFit/>
          </a:bodyPr>
          <a:lstStyle/>
          <a:p>
            <a:r>
              <a:rPr lang="en-US" sz="2000" b="1" dirty="0" smtClean="0">
                <a:solidFill>
                  <a:srgbClr val="002060"/>
                </a:solidFill>
                <a:latin typeface="+mj-lt"/>
              </a:rPr>
              <a:t>Bicycle Distribution Ceremony:</a:t>
            </a:r>
            <a:endParaRPr lang="en-US" sz="2000" dirty="0">
              <a:latin typeface="+mj-lt"/>
            </a:endParaRPr>
          </a:p>
        </p:txBody>
      </p:sp>
      <p:pic>
        <p:nvPicPr>
          <p:cNvPr id="84" name="Picture 84" descr="IMG_3124"/>
          <p:cNvPicPr>
            <a:picLocks noChangeAspect="1"/>
          </p:cNvPicPr>
          <p:nvPr/>
        </p:nvPicPr>
        <p:blipFill>
          <a:blip r:embed="rId2" cstate="print"/>
          <a:srcRect/>
          <a:stretch>
            <a:fillRect/>
          </a:stretch>
        </p:blipFill>
        <p:spPr bwMode="auto">
          <a:xfrm>
            <a:off x="762000" y="1143000"/>
            <a:ext cx="7560536" cy="47244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228600"/>
            <a:ext cx="7772400" cy="707886"/>
          </a:xfrm>
          <a:prstGeom prst="rect">
            <a:avLst/>
          </a:prstGeom>
        </p:spPr>
        <p:txBody>
          <a:bodyPr wrap="square">
            <a:spAutoFit/>
          </a:bodyPr>
          <a:lstStyle/>
          <a:p>
            <a:r>
              <a:rPr lang="en-US" sz="2000" b="1" dirty="0" smtClean="0">
                <a:solidFill>
                  <a:srgbClr val="002060"/>
                </a:solidFill>
                <a:latin typeface="+mj-lt"/>
              </a:rPr>
              <a:t>Local Newspaper "Le Pays" published a full page article about bicycles distribution on April 20, 2011 :</a:t>
            </a:r>
            <a:endParaRPr lang="en-US" sz="2000" dirty="0">
              <a:latin typeface="+mj-lt"/>
            </a:endParaRPr>
          </a:p>
        </p:txBody>
      </p:sp>
      <p:pic>
        <p:nvPicPr>
          <p:cNvPr id="110" name="Picture 110"/>
          <p:cNvPicPr>
            <a:picLocks noChangeAspect="1"/>
          </p:cNvPicPr>
          <p:nvPr/>
        </p:nvPicPr>
        <p:blipFill>
          <a:blip r:embed="rId2" cstate="print"/>
          <a:srcRect/>
          <a:stretch>
            <a:fillRect/>
          </a:stretch>
        </p:blipFill>
        <p:spPr bwMode="auto">
          <a:xfrm>
            <a:off x="2362200" y="914400"/>
            <a:ext cx="4484447" cy="570858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Decision to Buy New Bicycles:</a:t>
            </a:r>
            <a:endParaRPr lang="en-US" b="1" dirty="0">
              <a:solidFill>
                <a:srgbClr val="C00000"/>
              </a:solidFill>
            </a:endParaRPr>
          </a:p>
        </p:txBody>
      </p:sp>
      <p:sp>
        <p:nvSpPr>
          <p:cNvPr id="3" name="Content Placeholder 2"/>
          <p:cNvSpPr>
            <a:spLocks noGrp="1"/>
          </p:cNvSpPr>
          <p:nvPr>
            <p:ph idx="1"/>
          </p:nvPr>
        </p:nvSpPr>
        <p:spPr/>
        <p:txBody>
          <a:bodyPr>
            <a:normAutofit lnSpcReduction="10000"/>
          </a:bodyPr>
          <a:lstStyle/>
          <a:p>
            <a:r>
              <a:rPr lang="en-US" dirty="0" smtClean="0"/>
              <a:t>In early 2010, the </a:t>
            </a:r>
            <a:r>
              <a:rPr lang="en-US" dirty="0" err="1" smtClean="0"/>
              <a:t>Nāzim</a:t>
            </a:r>
            <a:r>
              <a:rPr lang="en-US" dirty="0" smtClean="0"/>
              <a:t> of Gulf States Region, </a:t>
            </a:r>
            <a:r>
              <a:rPr lang="en-US" dirty="0" err="1" smtClean="0"/>
              <a:t>Bashiruddin</a:t>
            </a:r>
            <a:r>
              <a:rPr lang="en-US" dirty="0" smtClean="0"/>
              <a:t> Shams, was appointed as the lead person to manage this project. </a:t>
            </a:r>
          </a:p>
          <a:p>
            <a:r>
              <a:rPr lang="en-US" dirty="0" smtClean="0"/>
              <a:t>After looking into the effort that would be required to collect bicycles from various </a:t>
            </a:r>
            <a:r>
              <a:rPr lang="en-US" dirty="0" err="1" smtClean="0"/>
              <a:t>Majālis</a:t>
            </a:r>
            <a:r>
              <a:rPr lang="en-US" dirty="0" smtClean="0"/>
              <a:t> in the US and the logistics of collecting, storing, and transporting these bicycles to Burkina Faso, it was decided that collecting funds rather than bicycles would be more efficient in the long run. These funds could be used to purchase new bicycles, either from India or China, on condition that the bicycles be delivered to Burkina Faso. </a:t>
            </a: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normAutofit fontScale="90000"/>
          </a:bodyPr>
          <a:lstStyle/>
          <a:p>
            <a:r>
              <a:rPr lang="en-US" sz="3200" b="1" dirty="0" smtClean="0">
                <a:solidFill>
                  <a:srgbClr val="C00000"/>
                </a:solidFill>
              </a:rPr>
              <a:t>Sunday, April 18</a:t>
            </a:r>
            <a:r>
              <a:rPr lang="en-US" sz="3200" b="1" baseline="30000" dirty="0" smtClean="0">
                <a:solidFill>
                  <a:srgbClr val="C00000"/>
                </a:solidFill>
              </a:rPr>
              <a:t>th</a:t>
            </a:r>
            <a:r>
              <a:rPr lang="en-US" sz="3200" b="1" dirty="0" smtClean="0">
                <a:solidFill>
                  <a:srgbClr val="C00000"/>
                </a:solidFill>
              </a:rPr>
              <a:t> - Visit to Leo (105 miles South of Ouagadougou):</a:t>
            </a:r>
          </a:p>
        </p:txBody>
      </p:sp>
      <p:sp>
        <p:nvSpPr>
          <p:cNvPr id="3" name="Content Placeholder 2"/>
          <p:cNvSpPr>
            <a:spLocks noGrp="1"/>
          </p:cNvSpPr>
          <p:nvPr>
            <p:ph idx="1"/>
          </p:nvPr>
        </p:nvSpPr>
        <p:spPr>
          <a:xfrm>
            <a:off x="457200" y="1447800"/>
            <a:ext cx="8229600" cy="4876800"/>
          </a:xfrm>
        </p:spPr>
        <p:txBody>
          <a:bodyPr>
            <a:normAutofit/>
          </a:bodyPr>
          <a:lstStyle/>
          <a:p>
            <a:r>
              <a:rPr lang="en-US" dirty="0" smtClean="0"/>
              <a:t>After </a:t>
            </a:r>
            <a:r>
              <a:rPr lang="en-US" dirty="0" err="1" smtClean="0"/>
              <a:t>Zuhr</a:t>
            </a:r>
            <a:r>
              <a:rPr lang="en-US" dirty="0" smtClean="0"/>
              <a:t>/</a:t>
            </a:r>
            <a:r>
              <a:rPr lang="en-US" dirty="0" err="1" smtClean="0"/>
              <a:t>Asr</a:t>
            </a:r>
            <a:r>
              <a:rPr lang="en-US" dirty="0" smtClean="0"/>
              <a:t> Prayers, departed for Leo.</a:t>
            </a:r>
          </a:p>
          <a:p>
            <a:r>
              <a:rPr lang="en-US" dirty="0" smtClean="0"/>
              <a:t> This trip included </a:t>
            </a:r>
            <a:r>
              <a:rPr lang="en-US" dirty="0" err="1" smtClean="0"/>
              <a:t>Sadr</a:t>
            </a:r>
            <a:r>
              <a:rPr lang="en-US" dirty="0" smtClean="0"/>
              <a:t> Sahib, Missionary Zia </a:t>
            </a:r>
            <a:r>
              <a:rPr lang="en-US" dirty="0" err="1" smtClean="0"/>
              <a:t>ul</a:t>
            </a:r>
            <a:r>
              <a:rPr lang="en-US" dirty="0" smtClean="0"/>
              <a:t> </a:t>
            </a:r>
            <a:r>
              <a:rPr lang="en-US" dirty="0" err="1" smtClean="0"/>
              <a:t>Rahman</a:t>
            </a:r>
            <a:r>
              <a:rPr lang="en-US" dirty="0" smtClean="0"/>
              <a:t> </a:t>
            </a:r>
            <a:r>
              <a:rPr lang="en-US" dirty="0" err="1" smtClean="0"/>
              <a:t>Tayyab</a:t>
            </a:r>
            <a:r>
              <a:rPr lang="en-US" dirty="0" smtClean="0"/>
              <a:t> Sahib and Abu </a:t>
            </a:r>
            <a:r>
              <a:rPr lang="en-US" dirty="0" err="1" smtClean="0"/>
              <a:t>Bakr</a:t>
            </a:r>
            <a:r>
              <a:rPr lang="en-US" dirty="0" smtClean="0"/>
              <a:t> Ladd Sahib. </a:t>
            </a:r>
            <a:r>
              <a:rPr lang="en-US" dirty="0" err="1" smtClean="0"/>
              <a:t>Mahmood</a:t>
            </a:r>
            <a:r>
              <a:rPr lang="en-US" dirty="0" smtClean="0"/>
              <a:t> </a:t>
            </a:r>
            <a:r>
              <a:rPr lang="en-US" dirty="0" err="1" smtClean="0"/>
              <a:t>Nasir</a:t>
            </a:r>
            <a:r>
              <a:rPr lang="en-US" dirty="0" smtClean="0"/>
              <a:t> </a:t>
            </a:r>
            <a:r>
              <a:rPr lang="en-US" dirty="0" err="1" smtClean="0"/>
              <a:t>Saqib</a:t>
            </a:r>
            <a:r>
              <a:rPr lang="en-US" dirty="0" smtClean="0"/>
              <a:t> Sahib, Missionary from Ivory Coast also came along.</a:t>
            </a:r>
          </a:p>
          <a:p>
            <a:r>
              <a:rPr lang="en-US" dirty="0" smtClean="0"/>
              <a:t>5:30PM: Arrived in Leo. Treated to a meal including imported fish, backed potatoes, lemon tea.</a:t>
            </a:r>
          </a:p>
          <a:p>
            <a:r>
              <a:rPr lang="en-US" dirty="0" smtClean="0"/>
              <a:t>The </a:t>
            </a:r>
            <a:r>
              <a:rPr lang="en-US" dirty="0" err="1" smtClean="0"/>
              <a:t>Jamā'at</a:t>
            </a:r>
            <a:r>
              <a:rPr lang="en-US" dirty="0" smtClean="0"/>
              <a:t> in Leo has a Missionary’s house, a school, a radio station, and a mosque. We offered </a:t>
            </a:r>
            <a:r>
              <a:rPr lang="en-US" dirty="0" err="1" smtClean="0"/>
              <a:t>Maghrib</a:t>
            </a:r>
            <a:r>
              <a:rPr lang="en-US" dirty="0" smtClean="0"/>
              <a:t> and </a:t>
            </a:r>
            <a:r>
              <a:rPr lang="en-US" dirty="0" err="1" smtClean="0"/>
              <a:t>Isha</a:t>
            </a:r>
            <a:r>
              <a:rPr lang="en-US" dirty="0" smtClean="0"/>
              <a:t>, and next morning </a:t>
            </a:r>
            <a:r>
              <a:rPr lang="en-US" dirty="0" err="1" smtClean="0"/>
              <a:t>Fajr</a:t>
            </a:r>
            <a:r>
              <a:rPr lang="en-US" dirty="0" smtClean="0"/>
              <a:t> Prayer in the mosque.</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66690"/>
            <a:ext cx="7772400" cy="400110"/>
          </a:xfrm>
          <a:prstGeom prst="rect">
            <a:avLst/>
          </a:prstGeom>
        </p:spPr>
        <p:txBody>
          <a:bodyPr wrap="square">
            <a:spAutoFit/>
          </a:bodyPr>
          <a:lstStyle/>
          <a:p>
            <a:r>
              <a:rPr lang="en-US" sz="2000" b="1" dirty="0" smtClean="0">
                <a:solidFill>
                  <a:srgbClr val="002060"/>
                </a:solidFill>
                <a:latin typeface="+mj-lt"/>
              </a:rPr>
              <a:t>Visit to Leo - </a:t>
            </a:r>
            <a:r>
              <a:rPr lang="it-IT" sz="2000" b="1" dirty="0" smtClean="0">
                <a:solidFill>
                  <a:srgbClr val="002060"/>
                </a:solidFill>
                <a:latin typeface="+mj-lt"/>
              </a:rPr>
              <a:t>Ahmadiyya Mosque in Leo, Burkina Faso</a:t>
            </a:r>
            <a:r>
              <a:rPr lang="en-US" sz="2000" b="1" dirty="0" smtClean="0">
                <a:solidFill>
                  <a:srgbClr val="002060"/>
                </a:solidFill>
                <a:latin typeface="+mj-lt"/>
              </a:rPr>
              <a:t>:</a:t>
            </a:r>
            <a:endParaRPr lang="en-US" sz="2000" dirty="0">
              <a:latin typeface="+mj-lt"/>
            </a:endParaRPr>
          </a:p>
        </p:txBody>
      </p:sp>
      <p:pic>
        <p:nvPicPr>
          <p:cNvPr id="52" name="Picture 52" descr="IMG_3169 - Edited"/>
          <p:cNvPicPr>
            <a:picLocks noChangeAspect="1"/>
          </p:cNvPicPr>
          <p:nvPr/>
        </p:nvPicPr>
        <p:blipFill>
          <a:blip r:embed="rId2" cstate="print"/>
          <a:srcRect/>
          <a:stretch>
            <a:fillRect/>
          </a:stretch>
        </p:blipFill>
        <p:spPr bwMode="auto">
          <a:xfrm>
            <a:off x="685800" y="1143000"/>
            <a:ext cx="7907403" cy="48006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3000" y="838200"/>
            <a:ext cx="6858000" cy="707886"/>
          </a:xfrm>
          <a:prstGeom prst="rect">
            <a:avLst/>
          </a:prstGeom>
        </p:spPr>
        <p:txBody>
          <a:bodyPr wrap="square">
            <a:spAutoFit/>
          </a:bodyPr>
          <a:lstStyle/>
          <a:p>
            <a:r>
              <a:rPr lang="en-US" sz="2000" b="1" dirty="0" smtClean="0">
                <a:solidFill>
                  <a:srgbClr val="002060"/>
                </a:solidFill>
                <a:latin typeface="+mj-lt"/>
              </a:rPr>
              <a:t>Visit to Leo - Live interview at </a:t>
            </a:r>
            <a:r>
              <a:rPr lang="en-US" sz="2000" b="1" dirty="0" err="1" smtClean="0">
                <a:solidFill>
                  <a:srgbClr val="002060"/>
                </a:solidFill>
                <a:latin typeface="+mj-lt"/>
              </a:rPr>
              <a:t>Ahmadiyya</a:t>
            </a:r>
            <a:r>
              <a:rPr lang="en-US" sz="2000" b="1" dirty="0" smtClean="0">
                <a:solidFill>
                  <a:srgbClr val="002060"/>
                </a:solidFill>
                <a:latin typeface="+mj-lt"/>
              </a:rPr>
              <a:t> Radio Station at Leo, Burkina Faso:</a:t>
            </a:r>
            <a:endParaRPr lang="en-US" sz="2000" dirty="0">
              <a:latin typeface="+mj-lt"/>
            </a:endParaRPr>
          </a:p>
        </p:txBody>
      </p:sp>
      <p:pic>
        <p:nvPicPr>
          <p:cNvPr id="94" name="Picture 94" descr="IMG_3287"/>
          <p:cNvPicPr>
            <a:picLocks noChangeAspect="1"/>
          </p:cNvPicPr>
          <p:nvPr/>
        </p:nvPicPr>
        <p:blipFill>
          <a:blip r:embed="rId2" cstate="print"/>
          <a:srcRect/>
          <a:stretch>
            <a:fillRect/>
          </a:stretch>
        </p:blipFill>
        <p:spPr bwMode="auto">
          <a:xfrm>
            <a:off x="1219200" y="1524000"/>
            <a:ext cx="6705600" cy="46482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590490"/>
            <a:ext cx="7772400" cy="400110"/>
          </a:xfrm>
          <a:prstGeom prst="rect">
            <a:avLst/>
          </a:prstGeom>
        </p:spPr>
        <p:txBody>
          <a:bodyPr wrap="square">
            <a:spAutoFit/>
          </a:bodyPr>
          <a:lstStyle/>
          <a:p>
            <a:r>
              <a:rPr lang="en-US" sz="2000" b="1" dirty="0" smtClean="0">
                <a:solidFill>
                  <a:srgbClr val="002060"/>
                </a:solidFill>
                <a:latin typeface="+mj-lt"/>
              </a:rPr>
              <a:t>Visit to Leo - Visitors, host, and workers outside the radio station in Leo:</a:t>
            </a:r>
            <a:endParaRPr lang="en-US" sz="2000" dirty="0">
              <a:latin typeface="+mj-lt"/>
            </a:endParaRPr>
          </a:p>
        </p:txBody>
      </p:sp>
      <p:pic>
        <p:nvPicPr>
          <p:cNvPr id="97" name="Picture 97" descr="IMG_3306 - Edited"/>
          <p:cNvPicPr>
            <a:picLocks noChangeAspect="1"/>
          </p:cNvPicPr>
          <p:nvPr/>
        </p:nvPicPr>
        <p:blipFill>
          <a:blip r:embed="rId2" cstate="print"/>
          <a:srcRect/>
          <a:stretch>
            <a:fillRect/>
          </a:stretch>
        </p:blipFill>
        <p:spPr bwMode="auto">
          <a:xfrm>
            <a:off x="762000" y="1219200"/>
            <a:ext cx="7708686" cy="51054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normAutofit/>
          </a:bodyPr>
          <a:lstStyle/>
          <a:p>
            <a:r>
              <a:rPr lang="en-US" sz="3200" b="1" dirty="0" smtClean="0">
                <a:solidFill>
                  <a:srgbClr val="C00000"/>
                </a:solidFill>
              </a:rPr>
              <a:t>Sunday, April 19</a:t>
            </a:r>
            <a:r>
              <a:rPr lang="en-US" sz="3200" b="1" baseline="30000" dirty="0" smtClean="0">
                <a:solidFill>
                  <a:srgbClr val="C00000"/>
                </a:solidFill>
              </a:rPr>
              <a:t>th</a:t>
            </a:r>
            <a:r>
              <a:rPr lang="en-US" sz="3200" b="1" dirty="0" smtClean="0">
                <a:solidFill>
                  <a:srgbClr val="C00000"/>
                </a:solidFill>
              </a:rPr>
              <a:t> – Departure for USA:</a:t>
            </a:r>
          </a:p>
        </p:txBody>
      </p:sp>
      <p:sp>
        <p:nvSpPr>
          <p:cNvPr id="3" name="Content Placeholder 2"/>
          <p:cNvSpPr>
            <a:spLocks noGrp="1"/>
          </p:cNvSpPr>
          <p:nvPr>
            <p:ph idx="1"/>
          </p:nvPr>
        </p:nvSpPr>
        <p:spPr>
          <a:xfrm>
            <a:off x="457200" y="1447800"/>
            <a:ext cx="8229600" cy="4876800"/>
          </a:xfrm>
        </p:spPr>
        <p:txBody>
          <a:bodyPr>
            <a:normAutofit lnSpcReduction="10000"/>
          </a:bodyPr>
          <a:lstStyle/>
          <a:p>
            <a:r>
              <a:rPr lang="en-US" dirty="0" smtClean="0"/>
              <a:t>9:45AM: Left Leo</a:t>
            </a:r>
          </a:p>
          <a:p>
            <a:r>
              <a:rPr lang="en-US" dirty="0" smtClean="0"/>
              <a:t>12:45PM: Arrived at Ouagadougou.</a:t>
            </a:r>
          </a:p>
          <a:p>
            <a:r>
              <a:rPr lang="en-US" dirty="0" smtClean="0"/>
              <a:t>Had a quick lunch. Before leaving for the airport, </a:t>
            </a:r>
            <a:r>
              <a:rPr lang="en-US" dirty="0" err="1" smtClean="0"/>
              <a:t>Sadr</a:t>
            </a:r>
            <a:r>
              <a:rPr lang="en-US" dirty="0" smtClean="0"/>
              <a:t> Sahib asked the </a:t>
            </a:r>
            <a:r>
              <a:rPr lang="en-US" dirty="0" err="1" smtClean="0"/>
              <a:t>Amīr</a:t>
            </a:r>
            <a:r>
              <a:rPr lang="en-US" dirty="0" smtClean="0"/>
              <a:t> what he thought would make the </a:t>
            </a:r>
            <a:r>
              <a:rPr lang="en-US" dirty="0" smtClean="0">
                <a:solidFill>
                  <a:srgbClr val="FF0000"/>
                </a:solidFill>
              </a:rPr>
              <a:t>biggest difference </a:t>
            </a:r>
            <a:r>
              <a:rPr lang="en-US" dirty="0" smtClean="0"/>
              <a:t>for </a:t>
            </a:r>
            <a:r>
              <a:rPr lang="en-US" dirty="0" err="1" smtClean="0"/>
              <a:t>Ahmadī</a:t>
            </a:r>
            <a:r>
              <a:rPr lang="en-US" dirty="0" smtClean="0"/>
              <a:t> Muslims in Burkina Faso if </a:t>
            </a:r>
            <a:r>
              <a:rPr lang="en-US" dirty="0" err="1" smtClean="0"/>
              <a:t>Majlis</a:t>
            </a:r>
            <a:r>
              <a:rPr lang="en-US" dirty="0" smtClean="0"/>
              <a:t> </a:t>
            </a:r>
            <a:r>
              <a:rPr lang="en-US" dirty="0" err="1" smtClean="0"/>
              <a:t>Ansārullāh</a:t>
            </a:r>
            <a:r>
              <a:rPr lang="en-US" dirty="0" smtClean="0"/>
              <a:t> were to take on another project in the future?</a:t>
            </a:r>
          </a:p>
          <a:p>
            <a:r>
              <a:rPr lang="en-US" dirty="0" smtClean="0"/>
              <a:t>Without hesitation the </a:t>
            </a:r>
            <a:r>
              <a:rPr lang="en-US" dirty="0" err="1" smtClean="0"/>
              <a:t>Amīr</a:t>
            </a:r>
            <a:r>
              <a:rPr lang="en-US" dirty="0" smtClean="0"/>
              <a:t> said: </a:t>
            </a:r>
            <a:r>
              <a:rPr lang="en-US" b="1" dirty="0" smtClean="0">
                <a:solidFill>
                  <a:srgbClr val="FF0000"/>
                </a:solidFill>
              </a:rPr>
              <a:t>“Water Wells”. </a:t>
            </a:r>
            <a:r>
              <a:rPr lang="en-US" i="1" dirty="0" smtClean="0">
                <a:solidFill>
                  <a:srgbClr val="FF0000"/>
                </a:solidFill>
              </a:rPr>
              <a:t>Where there’s a will (or a </a:t>
            </a:r>
            <a:r>
              <a:rPr lang="en-US" b="1" i="1" dirty="0" smtClean="0">
                <a:solidFill>
                  <a:srgbClr val="FF0000"/>
                </a:solidFill>
              </a:rPr>
              <a:t>well</a:t>
            </a:r>
            <a:r>
              <a:rPr lang="en-US" i="1" dirty="0" smtClean="0">
                <a:solidFill>
                  <a:srgbClr val="FF0000"/>
                </a:solidFill>
              </a:rPr>
              <a:t>!), there’s a way…</a:t>
            </a:r>
            <a:endParaRPr lang="en-US" dirty="0" smtClean="0">
              <a:solidFill>
                <a:srgbClr val="FF0000"/>
              </a:solidFill>
            </a:endParaRPr>
          </a:p>
          <a:p>
            <a:r>
              <a:rPr lang="en-US" dirty="0" smtClean="0"/>
              <a:t>5:00PM: Flight left Ouagadougou, Burkina Faso, heading back home after a successful trip. </a:t>
            </a:r>
            <a:r>
              <a:rPr lang="en-US" i="1" dirty="0" err="1" smtClean="0"/>
              <a:t>Alhamdolillah</a:t>
            </a:r>
            <a:r>
              <a:rPr lang="en-US" i="1" dirty="0" smtClean="0"/>
              <a:t>.</a:t>
            </a:r>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Presented Report to Huzur</a:t>
            </a:r>
            <a:endParaRPr lang="en-US" dirty="0"/>
          </a:p>
        </p:txBody>
      </p:sp>
      <p:sp>
        <p:nvSpPr>
          <p:cNvPr id="3" name="Content Placeholder 2"/>
          <p:cNvSpPr>
            <a:spLocks noGrp="1"/>
          </p:cNvSpPr>
          <p:nvPr>
            <p:ph idx="1"/>
          </p:nvPr>
        </p:nvSpPr>
        <p:spPr>
          <a:xfrm>
            <a:off x="457200" y="1935480"/>
            <a:ext cx="2209800" cy="4389120"/>
          </a:xfrm>
        </p:spPr>
        <p:txBody>
          <a:bodyPr>
            <a:normAutofit/>
          </a:bodyPr>
          <a:lstStyle/>
          <a:p>
            <a:pPr marL="0" indent="0">
              <a:buNone/>
            </a:pPr>
            <a:r>
              <a:rPr lang="en-US" dirty="0" smtClean="0"/>
              <a:t>Sadr Majlis presented an 18 Page report about bicycle distribution and visit to Burkina Faso on June 4, 2011:</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981200"/>
            <a:ext cx="6019800" cy="4514850"/>
          </a:xfrm>
          <a:prstGeom prst="rect">
            <a:avLst/>
          </a:prstGeom>
        </p:spPr>
      </p:pic>
    </p:spTree>
    <p:extLst>
      <p:ext uri="{BB962C8B-B14F-4D97-AF65-F5344CB8AC3E}">
        <p14:creationId xmlns:p14="http://schemas.microsoft.com/office/powerpoint/2010/main" val="8400764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861" y="0"/>
            <a:ext cx="4814277" cy="6858000"/>
          </a:xfrm>
          <a:prstGeom prst="rect">
            <a:avLst/>
          </a:prstGeom>
        </p:spPr>
      </p:pic>
    </p:spTree>
    <p:extLst>
      <p:ext uri="{BB962C8B-B14F-4D97-AF65-F5344CB8AC3E}">
        <p14:creationId xmlns:p14="http://schemas.microsoft.com/office/powerpoint/2010/main" val="2418692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Project Timeline:</a:t>
            </a:r>
            <a:endParaRPr lang="en-US" b="1" dirty="0">
              <a:solidFill>
                <a:srgbClr val="C00000"/>
              </a:solidFill>
            </a:endParaRPr>
          </a:p>
        </p:txBody>
      </p:sp>
      <p:sp>
        <p:nvSpPr>
          <p:cNvPr id="3" name="Content Placeholder 2"/>
          <p:cNvSpPr>
            <a:spLocks noGrp="1"/>
          </p:cNvSpPr>
          <p:nvPr>
            <p:ph idx="1"/>
          </p:nvPr>
        </p:nvSpPr>
        <p:spPr/>
        <p:txBody>
          <a:bodyPr>
            <a:normAutofit fontScale="92500"/>
          </a:bodyPr>
          <a:lstStyle/>
          <a:p>
            <a:r>
              <a:rPr lang="en-US" b="1" u="sng" dirty="0" smtClean="0">
                <a:solidFill>
                  <a:srgbClr val="C00000"/>
                </a:solidFill>
              </a:rPr>
              <a:t>Early 2010</a:t>
            </a:r>
            <a:r>
              <a:rPr lang="en-US" b="1" dirty="0" smtClean="0">
                <a:solidFill>
                  <a:srgbClr val="C00000"/>
                </a:solidFill>
              </a:rPr>
              <a:t>: </a:t>
            </a:r>
            <a:r>
              <a:rPr lang="en-US" dirty="0" err="1" smtClean="0"/>
              <a:t>Nāzim</a:t>
            </a:r>
            <a:r>
              <a:rPr lang="en-US" dirty="0" smtClean="0"/>
              <a:t> of Gulf States Region, </a:t>
            </a:r>
            <a:r>
              <a:rPr lang="en-US" dirty="0" err="1" smtClean="0"/>
              <a:t>Bashiruddin</a:t>
            </a:r>
            <a:r>
              <a:rPr lang="en-US" dirty="0" smtClean="0"/>
              <a:t> Shams, was appointed to lead and manage the project.</a:t>
            </a:r>
          </a:p>
          <a:p>
            <a:r>
              <a:rPr lang="en-US" b="1" u="sng" dirty="0" smtClean="0">
                <a:solidFill>
                  <a:srgbClr val="C00000"/>
                </a:solidFill>
              </a:rPr>
              <a:t>September 2010</a:t>
            </a:r>
            <a:r>
              <a:rPr lang="en-US" b="1" dirty="0" smtClean="0">
                <a:solidFill>
                  <a:srgbClr val="C00000"/>
                </a:solidFill>
              </a:rPr>
              <a:t>:</a:t>
            </a:r>
            <a:r>
              <a:rPr lang="en-US" dirty="0" smtClean="0">
                <a:solidFill>
                  <a:srgbClr val="C00000"/>
                </a:solidFill>
              </a:rPr>
              <a:t> </a:t>
            </a:r>
            <a:r>
              <a:rPr lang="en-US" dirty="0" smtClean="0"/>
              <a:t>Vendor selection completed.</a:t>
            </a:r>
          </a:p>
          <a:p>
            <a:r>
              <a:rPr lang="en-US" b="1" u="sng" dirty="0" smtClean="0">
                <a:solidFill>
                  <a:srgbClr val="C00000"/>
                </a:solidFill>
              </a:rPr>
              <a:t>October 2010</a:t>
            </a:r>
            <a:r>
              <a:rPr lang="en-US" b="1" dirty="0" smtClean="0">
                <a:solidFill>
                  <a:srgbClr val="C00000"/>
                </a:solidFill>
              </a:rPr>
              <a:t>:</a:t>
            </a:r>
            <a:r>
              <a:rPr lang="en-US" dirty="0" smtClean="0">
                <a:solidFill>
                  <a:srgbClr val="C00000"/>
                </a:solidFill>
              </a:rPr>
              <a:t> </a:t>
            </a:r>
            <a:r>
              <a:rPr lang="en-US" dirty="0" smtClean="0"/>
              <a:t>Order placed in China for 352 bicycles, and decision made for </a:t>
            </a:r>
            <a:r>
              <a:rPr lang="en-US" dirty="0" err="1" smtClean="0"/>
              <a:t>Majlis</a:t>
            </a:r>
            <a:r>
              <a:rPr lang="en-US" dirty="0" smtClean="0"/>
              <a:t> </a:t>
            </a:r>
            <a:r>
              <a:rPr lang="en-US" dirty="0" err="1" smtClean="0"/>
              <a:t>Ansārullāh</a:t>
            </a:r>
            <a:r>
              <a:rPr lang="en-US" dirty="0" smtClean="0"/>
              <a:t> to purchase 20 tricycles in Burkina Faso itself for donation. </a:t>
            </a:r>
          </a:p>
          <a:p>
            <a:r>
              <a:rPr lang="en-US" b="1" u="sng" dirty="0" smtClean="0">
                <a:solidFill>
                  <a:srgbClr val="C00000"/>
                </a:solidFill>
              </a:rPr>
              <a:t>December 2010</a:t>
            </a:r>
            <a:r>
              <a:rPr lang="en-US" b="1" dirty="0" smtClean="0">
                <a:solidFill>
                  <a:srgbClr val="C00000"/>
                </a:solidFill>
              </a:rPr>
              <a:t>: </a:t>
            </a:r>
            <a:r>
              <a:rPr lang="en-US" dirty="0" smtClean="0"/>
              <a:t>352 bicycles shipped from China</a:t>
            </a:r>
          </a:p>
          <a:p>
            <a:r>
              <a:rPr lang="en-US" b="1" u="sng" dirty="0" smtClean="0">
                <a:solidFill>
                  <a:srgbClr val="C00000"/>
                </a:solidFill>
              </a:rPr>
              <a:t>March 1, 2011</a:t>
            </a:r>
            <a:r>
              <a:rPr lang="en-US" b="1" dirty="0" smtClean="0">
                <a:solidFill>
                  <a:srgbClr val="C00000"/>
                </a:solidFill>
              </a:rPr>
              <a:t>:</a:t>
            </a:r>
            <a:r>
              <a:rPr lang="en-US" dirty="0" smtClean="0">
                <a:solidFill>
                  <a:srgbClr val="C00000"/>
                </a:solidFill>
              </a:rPr>
              <a:t> </a:t>
            </a:r>
            <a:r>
              <a:rPr lang="en-US" dirty="0" smtClean="0"/>
              <a:t>Bicycles arrived at the port of </a:t>
            </a:r>
            <a:r>
              <a:rPr lang="en-US" dirty="0" err="1" smtClean="0"/>
              <a:t>Tema</a:t>
            </a:r>
            <a:r>
              <a:rPr lang="en-US" dirty="0" smtClean="0"/>
              <a:t>, Ghana.</a:t>
            </a:r>
          </a:p>
          <a:p>
            <a:r>
              <a:rPr lang="en-US" b="1" u="sng" dirty="0" smtClean="0">
                <a:solidFill>
                  <a:srgbClr val="C00000"/>
                </a:solidFill>
              </a:rPr>
              <a:t>Monday, April 18, 2011</a:t>
            </a:r>
            <a:r>
              <a:rPr lang="en-US" b="1" dirty="0" smtClean="0">
                <a:solidFill>
                  <a:srgbClr val="C00000"/>
                </a:solidFill>
              </a:rPr>
              <a:t>:</a:t>
            </a:r>
            <a:r>
              <a:rPr lang="en-US" dirty="0" smtClean="0"/>
              <a:t> The </a:t>
            </a:r>
            <a:r>
              <a:rPr lang="en-US" dirty="0" err="1" smtClean="0"/>
              <a:t>Amīr</a:t>
            </a:r>
            <a:r>
              <a:rPr lang="en-US" dirty="0" smtClean="0"/>
              <a:t> of Burkina Faso proposed this date for the distribution of bicycles.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C00000"/>
                </a:solidFill>
              </a:rPr>
              <a:t>Sadr</a:t>
            </a:r>
            <a:r>
              <a:rPr lang="en-US" b="1" dirty="0" smtClean="0">
                <a:solidFill>
                  <a:srgbClr val="C00000"/>
                </a:solidFill>
              </a:rPr>
              <a:t> Sahib’s Travel Timeline:	</a:t>
            </a:r>
            <a:endParaRPr lang="en-US" b="1" dirty="0">
              <a:solidFill>
                <a:srgbClr val="C00000"/>
              </a:solidFill>
            </a:endParaRPr>
          </a:p>
        </p:txBody>
      </p:sp>
      <p:sp>
        <p:nvSpPr>
          <p:cNvPr id="3" name="Content Placeholder 2"/>
          <p:cNvSpPr>
            <a:spLocks noGrp="1"/>
          </p:cNvSpPr>
          <p:nvPr>
            <p:ph idx="1"/>
          </p:nvPr>
        </p:nvSpPr>
        <p:spPr/>
        <p:txBody>
          <a:bodyPr/>
          <a:lstStyle/>
          <a:p>
            <a:r>
              <a:rPr lang="en-US" dirty="0" smtClean="0"/>
              <a:t>April 15</a:t>
            </a:r>
            <a:r>
              <a:rPr lang="en-US" baseline="30000" dirty="0" smtClean="0"/>
              <a:t>th</a:t>
            </a:r>
            <a:r>
              <a:rPr lang="en-US" dirty="0" smtClean="0"/>
              <a:t>: Departed USA.</a:t>
            </a:r>
          </a:p>
          <a:p>
            <a:r>
              <a:rPr lang="en-US" dirty="0" smtClean="0"/>
              <a:t>April 16</a:t>
            </a:r>
            <a:r>
              <a:rPr lang="en-US" baseline="30000" dirty="0" smtClean="0"/>
              <a:t>th</a:t>
            </a:r>
            <a:r>
              <a:rPr lang="en-US" dirty="0" smtClean="0"/>
              <a:t>: Arrival at Ouagadougou, Burkina Faso.</a:t>
            </a:r>
          </a:p>
          <a:p>
            <a:r>
              <a:rPr lang="en-US" dirty="0" smtClean="0"/>
              <a:t>April 17</a:t>
            </a:r>
            <a:r>
              <a:rPr lang="en-US" baseline="30000" dirty="0" smtClean="0"/>
              <a:t>th</a:t>
            </a:r>
            <a:r>
              <a:rPr lang="en-US" dirty="0" smtClean="0"/>
              <a:t>: Trip to </a:t>
            </a:r>
            <a:r>
              <a:rPr lang="en-US" dirty="0" err="1" smtClean="0"/>
              <a:t>Dori</a:t>
            </a:r>
            <a:r>
              <a:rPr lang="en-US" dirty="0" smtClean="0"/>
              <a:t>, </a:t>
            </a:r>
            <a:r>
              <a:rPr lang="en-US" dirty="0" err="1" smtClean="0"/>
              <a:t>Mahdiabad</a:t>
            </a:r>
            <a:r>
              <a:rPr lang="en-US" dirty="0" smtClean="0"/>
              <a:t> and </a:t>
            </a:r>
            <a:r>
              <a:rPr lang="en-US" dirty="0" err="1" smtClean="0"/>
              <a:t>Kaya</a:t>
            </a:r>
            <a:r>
              <a:rPr lang="en-US" dirty="0" smtClean="0"/>
              <a:t>.</a:t>
            </a:r>
          </a:p>
          <a:p>
            <a:r>
              <a:rPr lang="en-US" dirty="0" smtClean="0"/>
              <a:t>April 18</a:t>
            </a:r>
            <a:r>
              <a:rPr lang="en-US" baseline="30000" dirty="0" smtClean="0"/>
              <a:t>th</a:t>
            </a:r>
            <a:r>
              <a:rPr lang="en-US" dirty="0" smtClean="0"/>
              <a:t>: Bicycle distribution ceremony; visit to Leo.</a:t>
            </a:r>
          </a:p>
          <a:p>
            <a:r>
              <a:rPr lang="en-US" dirty="0" smtClean="0"/>
              <a:t>April 19</a:t>
            </a:r>
            <a:r>
              <a:rPr lang="en-US" baseline="30000" dirty="0" smtClean="0"/>
              <a:t>th</a:t>
            </a:r>
            <a:r>
              <a:rPr lang="en-US" dirty="0" smtClean="0"/>
              <a:t>: Departed Ouagadougou, Burkina Faso.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56488"/>
          </a:xfrm>
        </p:spPr>
        <p:txBody>
          <a:bodyPr>
            <a:normAutofit/>
          </a:bodyPr>
          <a:lstStyle/>
          <a:p>
            <a:r>
              <a:rPr lang="en-US" sz="2900" b="1" dirty="0" smtClean="0">
                <a:solidFill>
                  <a:srgbClr val="C00000"/>
                </a:solidFill>
              </a:rPr>
              <a:t>Travel - April 15</a:t>
            </a:r>
            <a:r>
              <a:rPr lang="en-US" sz="2900" b="1" baseline="30000" dirty="0" smtClean="0">
                <a:solidFill>
                  <a:srgbClr val="C00000"/>
                </a:solidFill>
              </a:rPr>
              <a:t>th</a:t>
            </a:r>
            <a:r>
              <a:rPr lang="en-US" sz="2900" b="1" dirty="0" smtClean="0">
                <a:solidFill>
                  <a:srgbClr val="C00000"/>
                </a:solidFill>
              </a:rPr>
              <a:t> and 16</a:t>
            </a:r>
            <a:r>
              <a:rPr lang="en-US" sz="2900" b="1" baseline="30000" dirty="0" smtClean="0">
                <a:solidFill>
                  <a:srgbClr val="C00000"/>
                </a:solidFill>
              </a:rPr>
              <a:t>th</a:t>
            </a:r>
            <a:r>
              <a:rPr lang="en-US" sz="2900" b="1" dirty="0" smtClean="0">
                <a:solidFill>
                  <a:srgbClr val="C00000"/>
                </a:solidFill>
              </a:rPr>
              <a:t>: </a:t>
            </a:r>
            <a:endParaRPr lang="en-US" sz="2900" b="1" dirty="0">
              <a:solidFill>
                <a:srgbClr val="C00000"/>
              </a:solidFill>
            </a:endParaRPr>
          </a:p>
        </p:txBody>
      </p:sp>
      <p:sp>
        <p:nvSpPr>
          <p:cNvPr id="3" name="Content Placeholder 2"/>
          <p:cNvSpPr>
            <a:spLocks noGrp="1"/>
          </p:cNvSpPr>
          <p:nvPr>
            <p:ph idx="1"/>
          </p:nvPr>
        </p:nvSpPr>
        <p:spPr>
          <a:xfrm>
            <a:off x="381000" y="1600200"/>
            <a:ext cx="8382000" cy="4876800"/>
          </a:xfrm>
        </p:spPr>
        <p:txBody>
          <a:bodyPr>
            <a:normAutofit fontScale="92500" lnSpcReduction="10000"/>
          </a:bodyPr>
          <a:lstStyle/>
          <a:p>
            <a:r>
              <a:rPr lang="en-US" dirty="0" smtClean="0"/>
              <a:t>April 15, 2011 - 7:00 AM: Departed from Gainesville, FL</a:t>
            </a:r>
          </a:p>
          <a:p>
            <a:pPr lvl="1"/>
            <a:r>
              <a:rPr lang="en-US" dirty="0" smtClean="0"/>
              <a:t>2 hours drive to Orlando International Airport</a:t>
            </a:r>
          </a:p>
          <a:p>
            <a:pPr lvl="1"/>
            <a:r>
              <a:rPr lang="en-US" dirty="0" smtClean="0"/>
              <a:t>2:00 PM: Arrival at Chicago Airport (news about the mutiny by the Burkina Faso army, and flight of the President from the capital). Decision to continue with the travel!</a:t>
            </a:r>
          </a:p>
          <a:p>
            <a:r>
              <a:rPr lang="en-US" dirty="0" smtClean="0"/>
              <a:t>April 16</a:t>
            </a:r>
            <a:r>
              <a:rPr lang="en-US" baseline="30000" dirty="0" smtClean="0"/>
              <a:t>th</a:t>
            </a:r>
            <a:r>
              <a:rPr lang="en-US" dirty="0" smtClean="0"/>
              <a:t>, 2011 – 9AM: Arrival at Brussels Airport. Departure: 1PM (delay of 2 hrs - unrest at the destination)</a:t>
            </a:r>
          </a:p>
          <a:p>
            <a:r>
              <a:rPr lang="en-US" dirty="0" smtClean="0"/>
              <a:t>April 16</a:t>
            </a:r>
            <a:r>
              <a:rPr lang="en-US" baseline="30000" dirty="0" smtClean="0"/>
              <a:t>th</a:t>
            </a:r>
            <a:r>
              <a:rPr lang="en-US" dirty="0" smtClean="0"/>
              <a:t>, 2011 – 5:30PM: Arrival at the Ouagadougou Airport, Burkina Faso.</a:t>
            </a:r>
          </a:p>
          <a:p>
            <a:pPr lvl="1"/>
            <a:r>
              <a:rPr lang="en-US" dirty="0" smtClean="0"/>
              <a:t>Received by: Imam Khalid </a:t>
            </a:r>
            <a:r>
              <a:rPr lang="en-US" dirty="0" err="1" smtClean="0"/>
              <a:t>Mahmood</a:t>
            </a:r>
            <a:r>
              <a:rPr lang="en-US" dirty="0" smtClean="0"/>
              <a:t> </a:t>
            </a:r>
            <a:r>
              <a:rPr lang="en-US" dirty="0" err="1" smtClean="0"/>
              <a:t>Shahid</a:t>
            </a:r>
            <a:r>
              <a:rPr lang="en-US" dirty="0" smtClean="0"/>
              <a:t>, </a:t>
            </a:r>
            <a:r>
              <a:rPr lang="en-US" dirty="0" err="1" smtClean="0"/>
              <a:t>Amīr</a:t>
            </a:r>
            <a:r>
              <a:rPr lang="en-US" dirty="0" smtClean="0"/>
              <a:t> Burkina Faso, and </a:t>
            </a:r>
            <a:r>
              <a:rPr lang="en-US" dirty="0" err="1" smtClean="0"/>
              <a:t>Syed</a:t>
            </a:r>
            <a:r>
              <a:rPr lang="en-US" dirty="0" smtClean="0"/>
              <a:t> </a:t>
            </a:r>
            <a:r>
              <a:rPr lang="en-US" dirty="0" err="1" smtClean="0"/>
              <a:t>Hammad</a:t>
            </a:r>
            <a:r>
              <a:rPr lang="en-US" dirty="0" smtClean="0"/>
              <a:t> </a:t>
            </a:r>
            <a:r>
              <a:rPr lang="en-US" dirty="0" err="1" smtClean="0"/>
              <a:t>Raza</a:t>
            </a:r>
            <a:r>
              <a:rPr lang="en-US" dirty="0" smtClean="0"/>
              <a:t>, </a:t>
            </a:r>
            <a:r>
              <a:rPr lang="en-US" dirty="0" err="1" smtClean="0"/>
              <a:t>Mubaligh</a:t>
            </a:r>
            <a:r>
              <a:rPr lang="en-US" dirty="0" smtClean="0"/>
              <a:t> </a:t>
            </a:r>
            <a:r>
              <a:rPr lang="en-US" dirty="0" err="1" smtClean="0"/>
              <a:t>Silsila</a:t>
            </a:r>
            <a:r>
              <a:rPr lang="en-US" dirty="0" smtClean="0"/>
              <a:t> (Missionary), Ouagadougou.</a:t>
            </a:r>
          </a:p>
          <a:p>
            <a:pPr lvl="1"/>
            <a:r>
              <a:rPr lang="en-US" dirty="0" smtClean="0"/>
              <a:t>Hosted by: </a:t>
            </a:r>
            <a:r>
              <a:rPr lang="en-US" dirty="0" err="1" smtClean="0"/>
              <a:t>Ataul</a:t>
            </a:r>
            <a:r>
              <a:rPr lang="en-US" dirty="0" smtClean="0"/>
              <a:t> </a:t>
            </a:r>
            <a:r>
              <a:rPr lang="en-US" dirty="0" err="1" smtClean="0"/>
              <a:t>Habib</a:t>
            </a:r>
            <a:r>
              <a:rPr lang="en-US" dirty="0" smtClean="0"/>
              <a:t> Ahmad Sahib, Missionary in Ouagadougou.</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62000"/>
          </a:xfrm>
        </p:spPr>
        <p:txBody>
          <a:bodyPr anchor="ctr" anchorCtr="0">
            <a:normAutofit fontScale="90000"/>
          </a:bodyPr>
          <a:lstStyle/>
          <a:p>
            <a:r>
              <a:rPr lang="en-US" sz="2400" b="1" dirty="0" smtClean="0"/>
              <a:t/>
            </a:r>
            <a:br>
              <a:rPr lang="en-US" sz="2400" b="1" dirty="0" smtClean="0"/>
            </a:br>
            <a:r>
              <a:rPr lang="en-US" sz="2400" b="1" dirty="0" smtClean="0"/>
              <a:t/>
            </a:r>
            <a:br>
              <a:rPr lang="en-US" sz="2400" b="1" dirty="0" smtClean="0"/>
            </a:br>
            <a:r>
              <a:rPr lang="en-US" sz="2400" b="1" dirty="0" smtClean="0"/>
              <a:t>M</a:t>
            </a:r>
            <a:r>
              <a:rPr lang="en-US" sz="2200" b="1" dirty="0" smtClean="0"/>
              <a:t>osque (left) and office building (right) in the mission house complex at Ouagadougou, Burkina Faso:</a:t>
            </a:r>
            <a:r>
              <a:rPr lang="en-US" dirty="0" smtClean="0"/>
              <a:t/>
            </a:r>
            <a:br>
              <a:rPr lang="en-US" dirty="0" smtClean="0"/>
            </a:br>
            <a:endParaRPr lang="en-US" dirty="0"/>
          </a:p>
        </p:txBody>
      </p:sp>
      <p:grpSp>
        <p:nvGrpSpPr>
          <p:cNvPr id="1026" name="Group 99"/>
          <p:cNvGrpSpPr>
            <a:grpSpLocks/>
          </p:cNvGrpSpPr>
          <p:nvPr/>
        </p:nvGrpSpPr>
        <p:grpSpPr bwMode="auto">
          <a:xfrm>
            <a:off x="457200" y="1600200"/>
            <a:ext cx="8405302" cy="4953000"/>
            <a:chOff x="0" y="-2361"/>
            <a:chExt cx="57719" cy="34017"/>
          </a:xfrm>
        </p:grpSpPr>
        <p:pic>
          <p:nvPicPr>
            <p:cNvPr id="23" name="Picture 23" descr="IMG_7831"/>
            <p:cNvPicPr>
              <a:picLocks noChangeAspect="1"/>
            </p:cNvPicPr>
            <p:nvPr/>
          </p:nvPicPr>
          <p:blipFill>
            <a:blip r:embed="rId2" cstate="print"/>
            <a:srcRect/>
            <a:stretch>
              <a:fillRect/>
            </a:stretch>
          </p:blipFill>
          <p:spPr bwMode="auto">
            <a:xfrm>
              <a:off x="0" y="-2361"/>
              <a:ext cx="57719" cy="31813"/>
            </a:xfrm>
            <a:prstGeom prst="rect">
              <a:avLst/>
            </a:prstGeom>
            <a:noFill/>
          </p:spPr>
        </p:pic>
        <p:sp>
          <p:nvSpPr>
            <p:cNvPr id="34" name="Text Box 34"/>
            <p:cNvSpPr txBox="1">
              <a:spLocks noChangeArrowheads="1"/>
            </p:cNvSpPr>
            <p:nvPr/>
          </p:nvSpPr>
          <p:spPr bwMode="auto">
            <a:xfrm>
              <a:off x="0" y="29452"/>
              <a:ext cx="57719" cy="2204"/>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rgbClr val="000000"/>
                  </a:solidFill>
                  <a:effectLst/>
                  <a:latin typeface="Calibri" pitchFamily="34" charset="0"/>
                  <a:cs typeface="Arial" pitchFamily="34" charset="0"/>
                </a:rPr>
                <a:t>Mosque (left) and office building (right) in the mission house complex at Ouagadougou, Burkina Faso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3455</TotalTime>
  <Words>2337</Words>
  <Application>Microsoft Office PowerPoint</Application>
  <PresentationFormat>On-screen Show (4:3)</PresentationFormat>
  <Paragraphs>124</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Flow</vt:lpstr>
      <vt:lpstr>  Donation of Bicycles from  Majlis Ansārullāh, USA,  to Burkina Faso Jamā'at  Glimpses From The Travelogue  Of  Dr. Wajeeh Bajwa, Sadr Majlis Ansārullāh, USA (Prepared by: Waseem Ahmad, Qā’id New Converts,  Majlis Ansārullāh, USA ) </vt:lpstr>
      <vt:lpstr>Burkina Faso (Land of Upright People)</vt:lpstr>
      <vt:lpstr>History of the ‘Bicycle Project’: </vt:lpstr>
      <vt:lpstr>Approval of the Project:</vt:lpstr>
      <vt:lpstr>Decision to Buy New Bicycles:</vt:lpstr>
      <vt:lpstr>Project Timeline:</vt:lpstr>
      <vt:lpstr>Sadr Sahib’s Travel Timeline: </vt:lpstr>
      <vt:lpstr>Travel - April 15th and 16th: </vt:lpstr>
      <vt:lpstr>  Mosque (left) and office building (right) in the mission house complex at Ouagadougou, Burkina Faso: </vt:lpstr>
      <vt:lpstr>Hospital in the Mission House Complex - Ouagadougou:</vt:lpstr>
      <vt:lpstr>Hospital in the Ouagadougou Mission House Complex :</vt:lpstr>
      <vt:lpstr>  Printing Press in the mission house complex in Ouagadougou</vt:lpstr>
      <vt:lpstr>Sunday, April 17th - Visit to Mahdiabad (near Dori - 183 miles NE of Ouagadougou):</vt:lpstr>
      <vt:lpstr>Stop at a gas station – Sadr Sahib and Abu Bakr Ladd Sahib </vt:lpstr>
      <vt:lpstr>Vendor selling meat on the side of the main road (most probably goat meat):</vt:lpstr>
      <vt:lpstr>Highway N3 - that goes from Ouagadougou to the border of Niger and Mali in the North:</vt:lpstr>
      <vt:lpstr>Mahdiabad, Burkina Faso:</vt:lpstr>
      <vt:lpstr>Ahmadiyya Mosque at Mahdiabad:</vt:lpstr>
      <vt:lpstr>Mahdiabad Vist… continued:</vt:lpstr>
      <vt:lpstr>Members of the Ahmadiyya  Community in Mahdiabad watcing MTA in the local Mosque:</vt:lpstr>
      <vt:lpstr>Walk to the water storage tank in Mahdiabad, Burkina Faso:</vt:lpstr>
      <vt:lpstr>Mahdiabad, Burkina Faso … continued:</vt:lpstr>
      <vt:lpstr>Desert On the way back from Mahdiabad to Dori:</vt:lpstr>
      <vt:lpstr>PowerPoint Presentation</vt:lpstr>
      <vt:lpstr>Ahmadiyya Radio Station in Dori, Burkina Faso. Transmission from this radio station covers 45 miles radius and broadcast is in Arabic, French and local language :</vt:lpstr>
      <vt:lpstr>Hand pump for water in Dori, Burkina Faso installed by Humanity First  under “Water for life” program.</vt:lpstr>
      <vt:lpstr>Ahmadiyya Mosque in Dori, Burkina Faso:</vt:lpstr>
      <vt:lpstr>April 17th, 2011 (…continued):</vt:lpstr>
      <vt:lpstr>PowerPoint Presentation</vt:lpstr>
      <vt:lpstr>PowerPoint Presentation</vt:lpstr>
      <vt:lpstr>April 17th, 2011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Sunday, April 18th - Visit to Leo (105 miles South of Ouagadougou):</vt:lpstr>
      <vt:lpstr>PowerPoint Presentation</vt:lpstr>
      <vt:lpstr>PowerPoint Presentation</vt:lpstr>
      <vt:lpstr>PowerPoint Presentation</vt:lpstr>
      <vt:lpstr>Sunday, April 19th – Departure for USA:</vt:lpstr>
      <vt:lpstr>Presented Report to Huzur</vt:lpstr>
      <vt:lpstr>PowerPoint Presentation</vt:lpstr>
    </vt:vector>
  </TitlesOfParts>
  <Company>Cummins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Donation of Bicycles from  Majlis Ansārullāh, USA,  to Burkina Faso Jamā'at  (By: Dr. Wajeeh Bajwa Sadr Majlis Ansārullāh, USA)</dc:title>
  <dc:creator>ip781</dc:creator>
  <cp:lastModifiedBy>Khan, Pervaiz</cp:lastModifiedBy>
  <cp:revision>91</cp:revision>
  <dcterms:created xsi:type="dcterms:W3CDTF">2011-06-13T12:50:12Z</dcterms:created>
  <dcterms:modified xsi:type="dcterms:W3CDTF">2014-04-12T22:25:59Z</dcterms:modified>
</cp:coreProperties>
</file>